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1" r:id="rId1"/>
  </p:sldMasterIdLst>
  <p:notesMasterIdLst>
    <p:notesMasterId r:id="rId45"/>
  </p:notesMasterIdLst>
  <p:sldIdLst>
    <p:sldId id="256" r:id="rId2"/>
    <p:sldId id="292" r:id="rId3"/>
    <p:sldId id="260" r:id="rId4"/>
    <p:sldId id="261" r:id="rId5"/>
    <p:sldId id="305" r:id="rId6"/>
    <p:sldId id="302" r:id="rId7"/>
    <p:sldId id="303" r:id="rId8"/>
    <p:sldId id="304" r:id="rId9"/>
    <p:sldId id="306" r:id="rId10"/>
    <p:sldId id="307"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1" r:id="rId30"/>
    <p:sldId id="282" r:id="rId31"/>
    <p:sldId id="283" r:id="rId32"/>
    <p:sldId id="284" r:id="rId33"/>
    <p:sldId id="285" r:id="rId34"/>
    <p:sldId id="286" r:id="rId35"/>
    <p:sldId id="287" r:id="rId36"/>
    <p:sldId id="288" r:id="rId37"/>
    <p:sldId id="289" r:id="rId38"/>
    <p:sldId id="294" r:id="rId39"/>
    <p:sldId id="295" r:id="rId40"/>
    <p:sldId id="296" r:id="rId41"/>
    <p:sldId id="297" r:id="rId42"/>
    <p:sldId id="290" r:id="rId43"/>
    <p:sldId id="291" r:id="rId4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814"/>
    <a:srgbClr val="007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p:cViewPr varScale="1">
        <p:scale>
          <a:sx n="102" d="100"/>
          <a:sy n="102" d="100"/>
        </p:scale>
        <p:origin x="461" y="5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FCB9E-F8D2-474D-9B2C-D24DFCEC268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9672F041-7F10-430F-87B5-571F8775AD5D}">
      <dgm:prSet phldrT="[Texte]" custT="1"/>
      <dgm:spPr/>
      <dgm:t>
        <a:bodyPr/>
        <a:lstStyle/>
        <a:p>
          <a:r>
            <a:rPr lang="fr-FR" sz="2000" dirty="0"/>
            <a:t>Anxiété</a:t>
          </a:r>
        </a:p>
      </dgm:t>
    </dgm:pt>
    <dgm:pt modelId="{15D09362-148A-4AA5-ACFA-3362B2055BD6}" type="parTrans" cxnId="{3BC07206-0BDD-44D9-B493-422667B66E51}">
      <dgm:prSet/>
      <dgm:spPr/>
      <dgm:t>
        <a:bodyPr/>
        <a:lstStyle/>
        <a:p>
          <a:endParaRPr lang="fr-FR"/>
        </a:p>
      </dgm:t>
    </dgm:pt>
    <dgm:pt modelId="{22968011-0398-4BEE-9959-4C2CA8B52903}" type="sibTrans" cxnId="{3BC07206-0BDD-44D9-B493-422667B66E51}">
      <dgm:prSet custT="1"/>
      <dgm:spPr/>
      <dgm:t>
        <a:bodyPr/>
        <a:lstStyle/>
        <a:p>
          <a:r>
            <a:rPr lang="fr-FR" sz="2800" dirty="0"/>
            <a:t>Stress</a:t>
          </a:r>
        </a:p>
      </dgm:t>
    </dgm:pt>
    <dgm:pt modelId="{5E8022B6-7780-4E2E-BCE8-8052B151665F}">
      <dgm:prSet phldrT="[Texte]" custT="1"/>
      <dgm:spPr/>
      <dgm:t>
        <a:bodyPr/>
        <a:lstStyle/>
        <a:p>
          <a:r>
            <a:rPr lang="fr-FR" sz="2800" dirty="0"/>
            <a:t>Peur </a:t>
          </a:r>
        </a:p>
      </dgm:t>
    </dgm:pt>
    <dgm:pt modelId="{AD6ED633-4A22-4700-A2E5-90CA7D663D43}" type="parTrans" cxnId="{2A3FEE0D-8D2C-44F9-94FB-073DC79112CB}">
      <dgm:prSet/>
      <dgm:spPr/>
      <dgm:t>
        <a:bodyPr/>
        <a:lstStyle/>
        <a:p>
          <a:endParaRPr lang="fr-FR"/>
        </a:p>
      </dgm:t>
    </dgm:pt>
    <dgm:pt modelId="{76F6C28B-1864-41F2-BCBB-EE0A5FB9D11A}" type="sibTrans" cxnId="{2A3FEE0D-8D2C-44F9-94FB-073DC79112CB}">
      <dgm:prSet/>
      <dgm:spPr/>
      <dgm:t>
        <a:bodyPr/>
        <a:lstStyle/>
        <a:p>
          <a:r>
            <a:rPr lang="fr-FR" dirty="0"/>
            <a:t>Phobie </a:t>
          </a:r>
        </a:p>
      </dgm:t>
    </dgm:pt>
    <dgm:pt modelId="{DED41010-8B84-43F7-8B60-2DB04A7A7295}">
      <dgm:prSet phldrT="[Texte]" custT="1"/>
      <dgm:spPr/>
      <dgm:t>
        <a:bodyPr/>
        <a:lstStyle/>
        <a:p>
          <a:r>
            <a:rPr lang="fr-FR" sz="1800" dirty="0"/>
            <a:t>Angoisse</a:t>
          </a:r>
        </a:p>
      </dgm:t>
    </dgm:pt>
    <dgm:pt modelId="{B9F3116C-3016-42E9-B0CC-4F15091A2AEF}" type="parTrans" cxnId="{233B32EF-BB16-4F5C-91AA-2C92FB56C471}">
      <dgm:prSet/>
      <dgm:spPr/>
      <dgm:t>
        <a:bodyPr/>
        <a:lstStyle/>
        <a:p>
          <a:endParaRPr lang="fr-FR"/>
        </a:p>
      </dgm:t>
    </dgm:pt>
    <dgm:pt modelId="{A685D648-AD44-4979-B9C4-0A00BDD02218}" type="sibTrans" cxnId="{233B32EF-BB16-4F5C-91AA-2C92FB56C471}">
      <dgm:prSet/>
      <dgm:spPr/>
      <dgm:t>
        <a:bodyPr/>
        <a:lstStyle/>
        <a:p>
          <a:endParaRPr lang="fr-FR"/>
        </a:p>
      </dgm:t>
    </dgm:pt>
    <dgm:pt modelId="{8BD8A437-3446-4B66-A1A0-134EA351AE77}" type="pres">
      <dgm:prSet presAssocID="{52DFCB9E-F8D2-474D-9B2C-D24DFCEC2686}" presName="Name0" presStyleCnt="0">
        <dgm:presLayoutVars>
          <dgm:chMax/>
          <dgm:chPref/>
          <dgm:dir/>
          <dgm:animLvl val="lvl"/>
        </dgm:presLayoutVars>
      </dgm:prSet>
      <dgm:spPr/>
    </dgm:pt>
    <dgm:pt modelId="{6738728B-6C19-4223-A5C1-C1E5D75F83B5}" type="pres">
      <dgm:prSet presAssocID="{9672F041-7F10-430F-87B5-571F8775AD5D}" presName="composite" presStyleCnt="0"/>
      <dgm:spPr/>
    </dgm:pt>
    <dgm:pt modelId="{104F8FB9-8D4A-4C44-B95E-0F973B9B5828}" type="pres">
      <dgm:prSet presAssocID="{9672F041-7F10-430F-87B5-571F8775AD5D}" presName="Parent1" presStyleLbl="node1" presStyleIdx="0" presStyleCnt="6" custScaleX="160317" custScaleY="98408" custLinFactNeighborY="0">
        <dgm:presLayoutVars>
          <dgm:chMax val="1"/>
          <dgm:chPref val="1"/>
          <dgm:bulletEnabled val="1"/>
        </dgm:presLayoutVars>
      </dgm:prSet>
      <dgm:spPr/>
    </dgm:pt>
    <dgm:pt modelId="{1377DDD4-D393-4E08-9832-34A1E339AB73}" type="pres">
      <dgm:prSet presAssocID="{9672F041-7F10-430F-87B5-571F8775AD5D}" presName="Childtext1" presStyleLbl="revTx" presStyleIdx="0" presStyleCnt="3">
        <dgm:presLayoutVars>
          <dgm:chMax val="0"/>
          <dgm:chPref val="0"/>
          <dgm:bulletEnabled val="1"/>
        </dgm:presLayoutVars>
      </dgm:prSet>
      <dgm:spPr/>
    </dgm:pt>
    <dgm:pt modelId="{E66476A8-ADCC-46F9-A567-C140D07A1D01}" type="pres">
      <dgm:prSet presAssocID="{9672F041-7F10-430F-87B5-571F8775AD5D}" presName="BalanceSpacing" presStyleCnt="0"/>
      <dgm:spPr/>
    </dgm:pt>
    <dgm:pt modelId="{E7AB4BE7-75F5-4593-BD8E-B765EDFC4C99}" type="pres">
      <dgm:prSet presAssocID="{9672F041-7F10-430F-87B5-571F8775AD5D}" presName="BalanceSpacing1" presStyleCnt="0"/>
      <dgm:spPr/>
    </dgm:pt>
    <dgm:pt modelId="{BE5E40C1-A0BA-447A-99D3-ECF0DB54BDA5}" type="pres">
      <dgm:prSet presAssocID="{22968011-0398-4BEE-9959-4C2CA8B52903}" presName="Accent1Text" presStyleLbl="node1" presStyleIdx="1" presStyleCnt="6" custLinFactX="1474" custLinFactY="100000" custLinFactNeighborX="100000" custLinFactNeighborY="126023"/>
      <dgm:spPr/>
    </dgm:pt>
    <dgm:pt modelId="{E1613DC0-CDDB-41C4-8AEF-6A73849F9774}" type="pres">
      <dgm:prSet presAssocID="{22968011-0398-4BEE-9959-4C2CA8B52903}" presName="spaceBetweenRectangles" presStyleCnt="0"/>
      <dgm:spPr/>
    </dgm:pt>
    <dgm:pt modelId="{657E4B9A-FE1C-43A9-BEA5-A9491162556D}" type="pres">
      <dgm:prSet presAssocID="{5E8022B6-7780-4E2E-BCE8-8052B151665F}" presName="composite" presStyleCnt="0"/>
      <dgm:spPr/>
    </dgm:pt>
    <dgm:pt modelId="{D62F0504-04CD-4DE6-8C18-F5EC67BDB699}" type="pres">
      <dgm:prSet presAssocID="{5E8022B6-7780-4E2E-BCE8-8052B151665F}" presName="Parent1" presStyleLbl="node1" presStyleIdx="2" presStyleCnt="6" custScaleX="139074" custLinFactNeighborX="-3931" custLinFactNeighborY="-477">
        <dgm:presLayoutVars>
          <dgm:chMax val="1"/>
          <dgm:chPref val="1"/>
          <dgm:bulletEnabled val="1"/>
        </dgm:presLayoutVars>
      </dgm:prSet>
      <dgm:spPr/>
    </dgm:pt>
    <dgm:pt modelId="{89CBD6DD-734E-41A7-8BCC-1A1AC3D9D6A0}" type="pres">
      <dgm:prSet presAssocID="{5E8022B6-7780-4E2E-BCE8-8052B151665F}" presName="Childtext1" presStyleLbl="revTx" presStyleIdx="1" presStyleCnt="3">
        <dgm:presLayoutVars>
          <dgm:chMax val="0"/>
          <dgm:chPref val="0"/>
          <dgm:bulletEnabled val="1"/>
        </dgm:presLayoutVars>
      </dgm:prSet>
      <dgm:spPr/>
    </dgm:pt>
    <dgm:pt modelId="{C1BD10A3-21A4-43DA-8994-EFFB3B2177E1}" type="pres">
      <dgm:prSet presAssocID="{5E8022B6-7780-4E2E-BCE8-8052B151665F}" presName="BalanceSpacing" presStyleCnt="0"/>
      <dgm:spPr/>
    </dgm:pt>
    <dgm:pt modelId="{15A84D47-E14A-4629-B347-50C104F1BB51}" type="pres">
      <dgm:prSet presAssocID="{5E8022B6-7780-4E2E-BCE8-8052B151665F}" presName="BalanceSpacing1" presStyleCnt="0"/>
      <dgm:spPr/>
    </dgm:pt>
    <dgm:pt modelId="{FAA33DCE-8536-4AD6-B968-BB04A49F24BF}" type="pres">
      <dgm:prSet presAssocID="{76F6C28B-1864-41F2-BCBB-EE0A5FB9D11A}" presName="Accent1Text" presStyleLbl="node1" presStyleIdx="3" presStyleCnt="6"/>
      <dgm:spPr/>
    </dgm:pt>
    <dgm:pt modelId="{DAC5E039-B112-4407-BD1D-CF9C3D4D0060}" type="pres">
      <dgm:prSet presAssocID="{76F6C28B-1864-41F2-BCBB-EE0A5FB9D11A}" presName="spaceBetweenRectangles" presStyleCnt="0"/>
      <dgm:spPr/>
    </dgm:pt>
    <dgm:pt modelId="{54688E4C-4C69-40AA-ABE0-8987EFBB7CF5}" type="pres">
      <dgm:prSet presAssocID="{DED41010-8B84-43F7-8B60-2DB04A7A7295}" presName="composite" presStyleCnt="0"/>
      <dgm:spPr/>
    </dgm:pt>
    <dgm:pt modelId="{EA02CB6F-A77E-4CEA-BE35-F86B43634832}" type="pres">
      <dgm:prSet presAssocID="{DED41010-8B84-43F7-8B60-2DB04A7A7295}" presName="Parent1" presStyleLbl="node1" presStyleIdx="4" presStyleCnt="6" custScaleX="166623" custScaleY="96707" custLinFactNeighborX="3775" custLinFactNeighborY="968">
        <dgm:presLayoutVars>
          <dgm:chMax val="1"/>
          <dgm:chPref val="1"/>
          <dgm:bulletEnabled val="1"/>
        </dgm:presLayoutVars>
      </dgm:prSet>
      <dgm:spPr/>
    </dgm:pt>
    <dgm:pt modelId="{538F0A02-4DFD-4017-BB56-81AA2C487CAB}" type="pres">
      <dgm:prSet presAssocID="{DED41010-8B84-43F7-8B60-2DB04A7A7295}" presName="Childtext1" presStyleLbl="revTx" presStyleIdx="2" presStyleCnt="3" custLinFactNeighborX="-978" custLinFactNeighborY="-231">
        <dgm:presLayoutVars>
          <dgm:chMax val="0"/>
          <dgm:chPref val="0"/>
          <dgm:bulletEnabled val="1"/>
        </dgm:presLayoutVars>
      </dgm:prSet>
      <dgm:spPr/>
    </dgm:pt>
    <dgm:pt modelId="{0B225EB6-4E8A-4009-8741-1FA15D7A30A9}" type="pres">
      <dgm:prSet presAssocID="{DED41010-8B84-43F7-8B60-2DB04A7A7295}" presName="BalanceSpacing" presStyleCnt="0"/>
      <dgm:spPr/>
    </dgm:pt>
    <dgm:pt modelId="{C3631496-2978-4B4A-8065-9D555D0692AC}" type="pres">
      <dgm:prSet presAssocID="{DED41010-8B84-43F7-8B60-2DB04A7A7295}" presName="BalanceSpacing1" presStyleCnt="0"/>
      <dgm:spPr/>
    </dgm:pt>
    <dgm:pt modelId="{611FCE98-7E10-4B70-96E1-433A6416F686}" type="pres">
      <dgm:prSet presAssocID="{A685D648-AD44-4979-B9C4-0A00BDD02218}" presName="Accent1Text" presStyleLbl="node1" presStyleIdx="5" presStyleCnt="6" custLinFactNeighborX="694" custLinFactNeighborY="-646"/>
      <dgm:spPr/>
    </dgm:pt>
  </dgm:ptLst>
  <dgm:cxnLst>
    <dgm:cxn modelId="{C1A53C06-8545-4262-9249-E0E3B4F735CE}" type="presOf" srcId="{A685D648-AD44-4979-B9C4-0A00BDD02218}" destId="{611FCE98-7E10-4B70-96E1-433A6416F686}" srcOrd="0" destOrd="0" presId="urn:microsoft.com/office/officeart/2008/layout/AlternatingHexagons"/>
    <dgm:cxn modelId="{3BC07206-0BDD-44D9-B493-422667B66E51}" srcId="{52DFCB9E-F8D2-474D-9B2C-D24DFCEC2686}" destId="{9672F041-7F10-430F-87B5-571F8775AD5D}" srcOrd="0" destOrd="0" parTransId="{15D09362-148A-4AA5-ACFA-3362B2055BD6}" sibTransId="{22968011-0398-4BEE-9959-4C2CA8B52903}"/>
    <dgm:cxn modelId="{2A3FEE0D-8D2C-44F9-94FB-073DC79112CB}" srcId="{52DFCB9E-F8D2-474D-9B2C-D24DFCEC2686}" destId="{5E8022B6-7780-4E2E-BCE8-8052B151665F}" srcOrd="1" destOrd="0" parTransId="{AD6ED633-4A22-4700-A2E5-90CA7D663D43}" sibTransId="{76F6C28B-1864-41F2-BCBB-EE0A5FB9D11A}"/>
    <dgm:cxn modelId="{5E732321-FB67-442E-A6B7-9B9F108FD7EF}" type="presOf" srcId="{5E8022B6-7780-4E2E-BCE8-8052B151665F}" destId="{D62F0504-04CD-4DE6-8C18-F5EC67BDB699}" srcOrd="0" destOrd="0" presId="urn:microsoft.com/office/officeart/2008/layout/AlternatingHexagons"/>
    <dgm:cxn modelId="{A7890F24-5090-422D-8D9E-71AED0D8834C}" type="presOf" srcId="{52DFCB9E-F8D2-474D-9B2C-D24DFCEC2686}" destId="{8BD8A437-3446-4B66-A1A0-134EA351AE77}" srcOrd="0" destOrd="0" presId="urn:microsoft.com/office/officeart/2008/layout/AlternatingHexagons"/>
    <dgm:cxn modelId="{0D5EAAA6-26D3-47F8-AF82-9DBAC8888EDE}" type="presOf" srcId="{22968011-0398-4BEE-9959-4C2CA8B52903}" destId="{BE5E40C1-A0BA-447A-99D3-ECF0DB54BDA5}" srcOrd="0" destOrd="0" presId="urn:microsoft.com/office/officeart/2008/layout/AlternatingHexagons"/>
    <dgm:cxn modelId="{D59A1BB4-A039-4C75-A26A-A8584880DDD7}" type="presOf" srcId="{9672F041-7F10-430F-87B5-571F8775AD5D}" destId="{104F8FB9-8D4A-4C44-B95E-0F973B9B5828}" srcOrd="0" destOrd="0" presId="urn:microsoft.com/office/officeart/2008/layout/AlternatingHexagons"/>
    <dgm:cxn modelId="{BDDD16C0-6B9B-4E62-8325-107D292BE170}" type="presOf" srcId="{DED41010-8B84-43F7-8B60-2DB04A7A7295}" destId="{EA02CB6F-A77E-4CEA-BE35-F86B43634832}" srcOrd="0" destOrd="0" presId="urn:microsoft.com/office/officeart/2008/layout/AlternatingHexagons"/>
    <dgm:cxn modelId="{233B32EF-BB16-4F5C-91AA-2C92FB56C471}" srcId="{52DFCB9E-F8D2-474D-9B2C-D24DFCEC2686}" destId="{DED41010-8B84-43F7-8B60-2DB04A7A7295}" srcOrd="2" destOrd="0" parTransId="{B9F3116C-3016-42E9-B0CC-4F15091A2AEF}" sibTransId="{A685D648-AD44-4979-B9C4-0A00BDD02218}"/>
    <dgm:cxn modelId="{5AEDFCF3-F371-425A-A39D-B1BE296EDFFC}" type="presOf" srcId="{76F6C28B-1864-41F2-BCBB-EE0A5FB9D11A}" destId="{FAA33DCE-8536-4AD6-B968-BB04A49F24BF}" srcOrd="0" destOrd="0" presId="urn:microsoft.com/office/officeart/2008/layout/AlternatingHexagons"/>
    <dgm:cxn modelId="{010A616D-BA50-4E53-82BC-BBF9E228EA37}" type="presParOf" srcId="{8BD8A437-3446-4B66-A1A0-134EA351AE77}" destId="{6738728B-6C19-4223-A5C1-C1E5D75F83B5}" srcOrd="0" destOrd="0" presId="urn:microsoft.com/office/officeart/2008/layout/AlternatingHexagons"/>
    <dgm:cxn modelId="{4B3BA414-D517-4E95-BF86-1CEC242B39FC}" type="presParOf" srcId="{6738728B-6C19-4223-A5C1-C1E5D75F83B5}" destId="{104F8FB9-8D4A-4C44-B95E-0F973B9B5828}" srcOrd="0" destOrd="0" presId="urn:microsoft.com/office/officeart/2008/layout/AlternatingHexagons"/>
    <dgm:cxn modelId="{C62138C2-FE9D-4985-B7B2-8ED73AA29D83}" type="presParOf" srcId="{6738728B-6C19-4223-A5C1-C1E5D75F83B5}" destId="{1377DDD4-D393-4E08-9832-34A1E339AB73}" srcOrd="1" destOrd="0" presId="urn:microsoft.com/office/officeart/2008/layout/AlternatingHexagons"/>
    <dgm:cxn modelId="{1FED4CCB-F93A-4536-82AD-61CEFB1FC486}" type="presParOf" srcId="{6738728B-6C19-4223-A5C1-C1E5D75F83B5}" destId="{E66476A8-ADCC-46F9-A567-C140D07A1D01}" srcOrd="2" destOrd="0" presId="urn:microsoft.com/office/officeart/2008/layout/AlternatingHexagons"/>
    <dgm:cxn modelId="{D3700271-5ECB-4289-9142-AA89984AC0E3}" type="presParOf" srcId="{6738728B-6C19-4223-A5C1-C1E5D75F83B5}" destId="{E7AB4BE7-75F5-4593-BD8E-B765EDFC4C99}" srcOrd="3" destOrd="0" presId="urn:microsoft.com/office/officeart/2008/layout/AlternatingHexagons"/>
    <dgm:cxn modelId="{18943F42-6E94-45EF-AA9B-4CA1F5C5714B}" type="presParOf" srcId="{6738728B-6C19-4223-A5C1-C1E5D75F83B5}" destId="{BE5E40C1-A0BA-447A-99D3-ECF0DB54BDA5}" srcOrd="4" destOrd="0" presId="urn:microsoft.com/office/officeart/2008/layout/AlternatingHexagons"/>
    <dgm:cxn modelId="{3E566AC6-C88E-4B5A-8BC4-799BA1ECE20C}" type="presParOf" srcId="{8BD8A437-3446-4B66-A1A0-134EA351AE77}" destId="{E1613DC0-CDDB-41C4-8AEF-6A73849F9774}" srcOrd="1" destOrd="0" presId="urn:microsoft.com/office/officeart/2008/layout/AlternatingHexagons"/>
    <dgm:cxn modelId="{E7E99C65-9DFD-412F-A11B-67FA3A69EEF8}" type="presParOf" srcId="{8BD8A437-3446-4B66-A1A0-134EA351AE77}" destId="{657E4B9A-FE1C-43A9-BEA5-A9491162556D}" srcOrd="2" destOrd="0" presId="urn:microsoft.com/office/officeart/2008/layout/AlternatingHexagons"/>
    <dgm:cxn modelId="{32607813-862A-4714-B83F-302087DB0698}" type="presParOf" srcId="{657E4B9A-FE1C-43A9-BEA5-A9491162556D}" destId="{D62F0504-04CD-4DE6-8C18-F5EC67BDB699}" srcOrd="0" destOrd="0" presId="urn:microsoft.com/office/officeart/2008/layout/AlternatingHexagons"/>
    <dgm:cxn modelId="{C70A8659-4683-4C0E-B040-D5B3BF521555}" type="presParOf" srcId="{657E4B9A-FE1C-43A9-BEA5-A9491162556D}" destId="{89CBD6DD-734E-41A7-8BCC-1A1AC3D9D6A0}" srcOrd="1" destOrd="0" presId="urn:microsoft.com/office/officeart/2008/layout/AlternatingHexagons"/>
    <dgm:cxn modelId="{1578EFAA-4318-413C-9956-C60CE29489E5}" type="presParOf" srcId="{657E4B9A-FE1C-43A9-BEA5-A9491162556D}" destId="{C1BD10A3-21A4-43DA-8994-EFFB3B2177E1}" srcOrd="2" destOrd="0" presId="urn:microsoft.com/office/officeart/2008/layout/AlternatingHexagons"/>
    <dgm:cxn modelId="{C0B7217C-865C-464B-A8DD-132D7A423DC9}" type="presParOf" srcId="{657E4B9A-FE1C-43A9-BEA5-A9491162556D}" destId="{15A84D47-E14A-4629-B347-50C104F1BB51}" srcOrd="3" destOrd="0" presId="urn:microsoft.com/office/officeart/2008/layout/AlternatingHexagons"/>
    <dgm:cxn modelId="{B0DAC92C-07B5-4D41-9ECF-D1DC89DAED38}" type="presParOf" srcId="{657E4B9A-FE1C-43A9-BEA5-A9491162556D}" destId="{FAA33DCE-8536-4AD6-B968-BB04A49F24BF}" srcOrd="4" destOrd="0" presId="urn:microsoft.com/office/officeart/2008/layout/AlternatingHexagons"/>
    <dgm:cxn modelId="{A8F5B115-BBE7-4825-B74A-98C4D83052B3}" type="presParOf" srcId="{8BD8A437-3446-4B66-A1A0-134EA351AE77}" destId="{DAC5E039-B112-4407-BD1D-CF9C3D4D0060}" srcOrd="3" destOrd="0" presId="urn:microsoft.com/office/officeart/2008/layout/AlternatingHexagons"/>
    <dgm:cxn modelId="{43BE5419-F52E-45A1-9BF4-0291D739DA21}" type="presParOf" srcId="{8BD8A437-3446-4B66-A1A0-134EA351AE77}" destId="{54688E4C-4C69-40AA-ABE0-8987EFBB7CF5}" srcOrd="4" destOrd="0" presId="urn:microsoft.com/office/officeart/2008/layout/AlternatingHexagons"/>
    <dgm:cxn modelId="{FC6F6707-ABED-46EA-9802-4F924147810E}" type="presParOf" srcId="{54688E4C-4C69-40AA-ABE0-8987EFBB7CF5}" destId="{EA02CB6F-A77E-4CEA-BE35-F86B43634832}" srcOrd="0" destOrd="0" presId="urn:microsoft.com/office/officeart/2008/layout/AlternatingHexagons"/>
    <dgm:cxn modelId="{77B7F15B-0FC1-4AF9-BF73-9561163F67FA}" type="presParOf" srcId="{54688E4C-4C69-40AA-ABE0-8987EFBB7CF5}" destId="{538F0A02-4DFD-4017-BB56-81AA2C487CAB}" srcOrd="1" destOrd="0" presId="urn:microsoft.com/office/officeart/2008/layout/AlternatingHexagons"/>
    <dgm:cxn modelId="{E7C1BE32-2B29-4B0D-8DF0-1C1C578960A6}" type="presParOf" srcId="{54688E4C-4C69-40AA-ABE0-8987EFBB7CF5}" destId="{0B225EB6-4E8A-4009-8741-1FA15D7A30A9}" srcOrd="2" destOrd="0" presId="urn:microsoft.com/office/officeart/2008/layout/AlternatingHexagons"/>
    <dgm:cxn modelId="{8E390757-2FD5-49D1-84EB-F7EA4F865635}" type="presParOf" srcId="{54688E4C-4C69-40AA-ABE0-8987EFBB7CF5}" destId="{C3631496-2978-4B4A-8065-9D555D0692AC}" srcOrd="3" destOrd="0" presId="urn:microsoft.com/office/officeart/2008/layout/AlternatingHexagons"/>
    <dgm:cxn modelId="{A0CDBED0-F509-4880-AFB0-951C4E80CAF6}" type="presParOf" srcId="{54688E4C-4C69-40AA-ABE0-8987EFBB7CF5}" destId="{611FCE98-7E10-4B70-96E1-433A6416F68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00322-885F-4541-9D64-181438F79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0FB02F2-9656-4BDF-B20E-25347ED59933}">
      <dgm:prSet phldrT="[Texte]" custT="1"/>
      <dgm:spPr>
        <a:solidFill>
          <a:schemeClr val="accent6">
            <a:lumMod val="75000"/>
          </a:schemeClr>
        </a:solidFill>
      </dgm:spPr>
      <dgm:t>
        <a:bodyPr/>
        <a:lstStyle/>
        <a:p>
          <a:r>
            <a:rPr lang="fr-FR" sz="2000" b="1" dirty="0">
              <a:latin typeface="Arial Narrow" panose="020B0606020202030204" pitchFamily="34" charset="0"/>
            </a:rPr>
            <a:t>Phobie</a:t>
          </a:r>
          <a:endParaRPr lang="fr-FR" sz="2000" b="1" dirty="0">
            <a:latin typeface="Calibri Light" panose="020F0302020204030204" pitchFamily="34" charset="0"/>
            <a:cs typeface="Calibri Light" panose="020F0302020204030204" pitchFamily="34" charset="0"/>
          </a:endParaRPr>
        </a:p>
      </dgm:t>
    </dgm:pt>
    <dgm:pt modelId="{601BBCD4-6087-4802-9FC1-771A795CBB40}" type="parTrans" cxnId="{BABA918C-5151-4CF4-90D7-856B506214ED}">
      <dgm:prSet/>
      <dgm:spPr/>
      <dgm:t>
        <a:bodyPr/>
        <a:lstStyle/>
        <a:p>
          <a:endParaRPr lang="fr-FR" sz="1200"/>
        </a:p>
      </dgm:t>
    </dgm:pt>
    <dgm:pt modelId="{AAC66949-D731-479B-B286-F117352C02BC}" type="sibTrans" cxnId="{BABA918C-5151-4CF4-90D7-856B506214ED}">
      <dgm:prSet/>
      <dgm:spPr/>
      <dgm:t>
        <a:bodyPr/>
        <a:lstStyle/>
        <a:p>
          <a:endParaRPr lang="fr-FR" sz="1200"/>
        </a:p>
      </dgm:t>
    </dgm:pt>
    <dgm:pt modelId="{A3E56E39-7E14-4C8C-91AB-7A2B96ED9E28}">
      <dgm:prSet phldrT="[Texte]" custT="1"/>
      <dgm:spPr>
        <a:solidFill>
          <a:schemeClr val="accent6">
            <a:lumMod val="60000"/>
            <a:lumOff val="40000"/>
            <a:alpha val="90000"/>
          </a:schemeClr>
        </a:solidFill>
      </dgm:spPr>
      <dgm:t>
        <a:bodyPr/>
        <a:lstStyle/>
        <a:p>
          <a:r>
            <a:rPr lang="fr-FR" sz="2000" dirty="0">
              <a:latin typeface="Arial Narrow" panose="020B0606020202030204" pitchFamily="34" charset="0"/>
            </a:rPr>
            <a:t>peur irraisonnée, irrationnelle, déclenchée par un objet ou une situation sans danger</a:t>
          </a:r>
          <a:endParaRPr lang="fr-FR" sz="2000" dirty="0">
            <a:latin typeface="Calibri Light" panose="020F0302020204030204" pitchFamily="34" charset="0"/>
            <a:cs typeface="Calibri Light" panose="020F0302020204030204" pitchFamily="34" charset="0"/>
          </a:endParaRPr>
        </a:p>
      </dgm:t>
    </dgm:pt>
    <dgm:pt modelId="{C1888033-6144-45AE-B8A4-42EA0750807E}" type="parTrans" cxnId="{B35F0A68-15F4-47A7-979D-164E1799B416}">
      <dgm:prSet/>
      <dgm:spPr/>
      <dgm:t>
        <a:bodyPr/>
        <a:lstStyle/>
        <a:p>
          <a:endParaRPr lang="fr-FR" sz="1200"/>
        </a:p>
      </dgm:t>
    </dgm:pt>
    <dgm:pt modelId="{670CA95A-A998-418D-9C24-10F1B8F9101B}" type="sibTrans" cxnId="{B35F0A68-15F4-47A7-979D-164E1799B416}">
      <dgm:prSet/>
      <dgm:spPr/>
      <dgm:t>
        <a:bodyPr/>
        <a:lstStyle/>
        <a:p>
          <a:endParaRPr lang="fr-FR" sz="1200"/>
        </a:p>
      </dgm:t>
    </dgm:pt>
    <dgm:pt modelId="{7A04833B-7035-4712-A733-E8A95518D3C9}">
      <dgm:prSet phldrT="[Texte]" custT="1"/>
      <dgm:spPr/>
      <dgm:t>
        <a:bodyPr/>
        <a:lstStyle/>
        <a:p>
          <a:r>
            <a:rPr lang="fr-FR" sz="2000" b="1" dirty="0">
              <a:latin typeface="Arial Narrow" panose="020B0606020202030204" pitchFamily="34" charset="0"/>
              <a:cs typeface="Calibri Light" panose="020F0302020204030204" pitchFamily="34" charset="0"/>
            </a:rPr>
            <a:t>Anxiété </a:t>
          </a:r>
        </a:p>
      </dgm:t>
    </dgm:pt>
    <dgm:pt modelId="{518BAF3B-527E-4CA4-BCFF-2336D3F11F1A}" type="parTrans" cxnId="{854CC08B-9DE9-4E90-BD3F-14AF12910FD7}">
      <dgm:prSet/>
      <dgm:spPr/>
      <dgm:t>
        <a:bodyPr/>
        <a:lstStyle/>
        <a:p>
          <a:endParaRPr lang="fr-FR" sz="1200"/>
        </a:p>
      </dgm:t>
    </dgm:pt>
    <dgm:pt modelId="{D37B5767-5955-4D33-BD81-E1A4294B816E}" type="sibTrans" cxnId="{854CC08B-9DE9-4E90-BD3F-14AF12910FD7}">
      <dgm:prSet/>
      <dgm:spPr/>
      <dgm:t>
        <a:bodyPr/>
        <a:lstStyle/>
        <a:p>
          <a:endParaRPr lang="fr-FR" sz="1200"/>
        </a:p>
      </dgm:t>
    </dgm:pt>
    <dgm:pt modelId="{CE2391AD-FF92-4C47-B571-94BB949DC4F4}">
      <dgm:prSet phldrT="[Texte]" custT="1"/>
      <dgm:spPr/>
      <dgm:t>
        <a:bodyPr/>
        <a:lstStyle/>
        <a:p>
          <a:r>
            <a:rPr kumimoji="0" lang="fr-FR" sz="1800" b="0" i="0" u="none" strike="noStrike" cap="none" spc="0" normalizeH="0" baseline="0" noProof="0" dirty="0">
              <a:ln>
                <a:noFill/>
              </a:ln>
              <a:solidFill>
                <a:schemeClr val="tx1"/>
              </a:solidFill>
              <a:effectLst/>
              <a:uLnTx/>
              <a:uFillTx/>
              <a:latin typeface="Arial Narrow" panose="020B0606020202030204" pitchFamily="34" charset="0"/>
              <a:ea typeface="+mn-ea"/>
              <a:cs typeface="+mn-cs"/>
            </a:rPr>
            <a:t>Vécu pénible fait d’attente et d’appréhension d’un danger imminent et imprécis avec un sentiment d’insécurité indéfinissable</a:t>
          </a:r>
          <a:endParaRPr lang="fr-FR" sz="1800" dirty="0">
            <a:solidFill>
              <a:schemeClr val="tx1"/>
            </a:solidFill>
            <a:latin typeface="Calibri Light" panose="020F0302020204030204" pitchFamily="34" charset="0"/>
            <a:cs typeface="Calibri Light" panose="020F0302020204030204" pitchFamily="34" charset="0"/>
          </a:endParaRPr>
        </a:p>
      </dgm:t>
    </dgm:pt>
    <dgm:pt modelId="{2EDD4FE1-0811-4A0F-8951-4AD48BD1D433}" type="parTrans" cxnId="{32D0BB84-CFCA-4C1B-872B-5C2FB56C04C1}">
      <dgm:prSet/>
      <dgm:spPr/>
      <dgm:t>
        <a:bodyPr/>
        <a:lstStyle/>
        <a:p>
          <a:endParaRPr lang="fr-FR" sz="1200"/>
        </a:p>
      </dgm:t>
    </dgm:pt>
    <dgm:pt modelId="{FB59D9B7-6F71-4C31-B5B5-587939AA5A34}" type="sibTrans" cxnId="{32D0BB84-CFCA-4C1B-872B-5C2FB56C04C1}">
      <dgm:prSet/>
      <dgm:spPr/>
      <dgm:t>
        <a:bodyPr/>
        <a:lstStyle/>
        <a:p>
          <a:endParaRPr lang="fr-FR" sz="1200"/>
        </a:p>
      </dgm:t>
    </dgm:pt>
    <dgm:pt modelId="{FA67586F-6784-406A-885E-8E485DAFC245}">
      <dgm:prSet/>
      <dgm:spPr/>
      <dgm:t>
        <a:bodyPr/>
        <a:lstStyle/>
        <a:p>
          <a:r>
            <a:rPr lang="fr-FR" dirty="0"/>
            <a:t>Angoisse</a:t>
          </a:r>
        </a:p>
      </dgm:t>
    </dgm:pt>
    <dgm:pt modelId="{306FE32B-73A7-4D3F-B82B-41410789AE9C}" type="parTrans" cxnId="{22D6DDF4-67E9-4713-9F5C-9DC7FB83CD52}">
      <dgm:prSet/>
      <dgm:spPr/>
      <dgm:t>
        <a:bodyPr/>
        <a:lstStyle/>
        <a:p>
          <a:endParaRPr lang="fr-FR"/>
        </a:p>
      </dgm:t>
    </dgm:pt>
    <dgm:pt modelId="{9A3FD692-6F3F-4421-852E-3380D3B233E7}" type="sibTrans" cxnId="{22D6DDF4-67E9-4713-9F5C-9DC7FB83CD52}">
      <dgm:prSet/>
      <dgm:spPr/>
      <dgm:t>
        <a:bodyPr/>
        <a:lstStyle/>
        <a:p>
          <a:endParaRPr lang="fr-FR"/>
        </a:p>
      </dgm:t>
    </dgm:pt>
    <dgm:pt modelId="{F6034C62-58B5-4B7C-BEAC-38DCD075009E}">
      <dgm:prSet phldrT="[Texte]"/>
      <dgm:spPr>
        <a:solidFill>
          <a:schemeClr val="bg1">
            <a:lumMod val="85000"/>
            <a:alpha val="90000"/>
          </a:schemeClr>
        </a:solidFill>
      </dgm:spPr>
      <dgm:t>
        <a:bodyPr/>
        <a:lstStyle/>
        <a:p>
          <a:r>
            <a:rPr lang="fr-FR" dirty="0">
              <a:latin typeface="Arial Narrow" panose="020B0606020202030204" pitchFamily="34" charset="0"/>
            </a:rPr>
            <a:t>frayeur, émotion pénible produite par l'idée ou la vue d'un danger</a:t>
          </a:r>
          <a:endParaRPr lang="fr-FR" dirty="0"/>
        </a:p>
      </dgm:t>
    </dgm:pt>
    <dgm:pt modelId="{18BF5C5D-A5DB-4FA6-BF24-64A5AB5CD645}" type="parTrans" cxnId="{8D75D32F-B437-40D1-97EB-999131FCA86C}">
      <dgm:prSet/>
      <dgm:spPr/>
      <dgm:t>
        <a:bodyPr/>
        <a:lstStyle/>
        <a:p>
          <a:endParaRPr lang="fr-FR"/>
        </a:p>
      </dgm:t>
    </dgm:pt>
    <dgm:pt modelId="{A45AE835-3E5B-4E40-B33D-8B7092958F73}" type="sibTrans" cxnId="{8D75D32F-B437-40D1-97EB-999131FCA86C}">
      <dgm:prSet/>
      <dgm:spPr/>
      <dgm:t>
        <a:bodyPr/>
        <a:lstStyle/>
        <a:p>
          <a:endParaRPr lang="fr-FR"/>
        </a:p>
      </dgm:t>
    </dgm:pt>
    <dgm:pt modelId="{7A19C2A6-C30D-4B2F-BEA6-AE0A02AFAABF}" type="pres">
      <dgm:prSet presAssocID="{71600322-885F-4541-9D64-181438F796DB}" presName="Name0" presStyleCnt="0">
        <dgm:presLayoutVars>
          <dgm:dir/>
          <dgm:animLvl val="lvl"/>
          <dgm:resizeHandles val="exact"/>
        </dgm:presLayoutVars>
      </dgm:prSet>
      <dgm:spPr/>
    </dgm:pt>
    <dgm:pt modelId="{A759764A-D40E-4D05-ABDD-2764CA0D765E}" type="pres">
      <dgm:prSet presAssocID="{FA67586F-6784-406A-885E-8E485DAFC245}" presName="composite" presStyleCnt="0"/>
      <dgm:spPr/>
    </dgm:pt>
    <dgm:pt modelId="{AF05EED6-FAC7-4827-9688-55826FB5052B}" type="pres">
      <dgm:prSet presAssocID="{FA67586F-6784-406A-885E-8E485DAFC245}" presName="parTx" presStyleLbl="alignNode1" presStyleIdx="0" presStyleCnt="3">
        <dgm:presLayoutVars>
          <dgm:chMax val="0"/>
          <dgm:chPref val="0"/>
          <dgm:bulletEnabled val="1"/>
        </dgm:presLayoutVars>
      </dgm:prSet>
      <dgm:spPr/>
    </dgm:pt>
    <dgm:pt modelId="{3CCEE00A-403C-48C8-838F-F24E9104E04E}" type="pres">
      <dgm:prSet presAssocID="{FA67586F-6784-406A-885E-8E485DAFC245}" presName="desTx" presStyleLbl="alignAccFollowNode1" presStyleIdx="0" presStyleCnt="3" custScaleX="111552">
        <dgm:presLayoutVars>
          <dgm:bulletEnabled val="1"/>
        </dgm:presLayoutVars>
      </dgm:prSet>
      <dgm:spPr/>
    </dgm:pt>
    <dgm:pt modelId="{C4B74F80-2B92-46D3-AE73-A04190070045}" type="pres">
      <dgm:prSet presAssocID="{9A3FD692-6F3F-4421-852E-3380D3B233E7}" presName="space" presStyleCnt="0"/>
      <dgm:spPr/>
    </dgm:pt>
    <dgm:pt modelId="{0E2BA149-CA90-46FE-A1C3-E46006198134}" type="pres">
      <dgm:prSet presAssocID="{B0FB02F2-9656-4BDF-B20E-25347ED59933}" presName="composite" presStyleCnt="0"/>
      <dgm:spPr/>
    </dgm:pt>
    <dgm:pt modelId="{4115AFB0-722E-491E-9811-3C913FD53B0F}" type="pres">
      <dgm:prSet presAssocID="{B0FB02F2-9656-4BDF-B20E-25347ED59933}" presName="parTx" presStyleLbl="alignNode1" presStyleIdx="1" presStyleCnt="3" custLinFactNeighborX="0">
        <dgm:presLayoutVars>
          <dgm:chMax val="0"/>
          <dgm:chPref val="0"/>
          <dgm:bulletEnabled val="1"/>
        </dgm:presLayoutVars>
      </dgm:prSet>
      <dgm:spPr/>
    </dgm:pt>
    <dgm:pt modelId="{E4E2C9E3-16B7-4BD6-B484-F444762AC828}" type="pres">
      <dgm:prSet presAssocID="{B0FB02F2-9656-4BDF-B20E-25347ED59933}" presName="desTx" presStyleLbl="alignAccFollowNode1" presStyleIdx="1" presStyleCnt="3" custScaleX="114224">
        <dgm:presLayoutVars>
          <dgm:bulletEnabled val="1"/>
        </dgm:presLayoutVars>
      </dgm:prSet>
      <dgm:spPr/>
    </dgm:pt>
    <dgm:pt modelId="{D099224B-A379-4CE8-942B-3B395677720B}" type="pres">
      <dgm:prSet presAssocID="{AAC66949-D731-479B-B286-F117352C02BC}" presName="space" presStyleCnt="0"/>
      <dgm:spPr/>
    </dgm:pt>
    <dgm:pt modelId="{1BADB6BF-5AB1-49D3-B226-6E72F8667EFE}" type="pres">
      <dgm:prSet presAssocID="{7A04833B-7035-4712-A733-E8A95518D3C9}" presName="composite" presStyleCnt="0"/>
      <dgm:spPr/>
    </dgm:pt>
    <dgm:pt modelId="{4A215713-0E91-4FE4-A261-090F3043B586}" type="pres">
      <dgm:prSet presAssocID="{7A04833B-7035-4712-A733-E8A95518D3C9}" presName="parTx" presStyleLbl="alignNode1" presStyleIdx="2" presStyleCnt="3" custLinFactNeighborX="103" custLinFactNeighborY="1857">
        <dgm:presLayoutVars>
          <dgm:chMax val="0"/>
          <dgm:chPref val="0"/>
          <dgm:bulletEnabled val="1"/>
        </dgm:presLayoutVars>
      </dgm:prSet>
      <dgm:spPr/>
    </dgm:pt>
    <dgm:pt modelId="{C3AB01F5-E89E-4576-ABE3-291AFF5E9DC7}" type="pres">
      <dgm:prSet presAssocID="{7A04833B-7035-4712-A733-E8A95518D3C9}" presName="desTx" presStyleLbl="alignAccFollowNode1" presStyleIdx="2" presStyleCnt="3" custScaleX="113071" custLinFactNeighborX="103">
        <dgm:presLayoutVars>
          <dgm:bulletEnabled val="1"/>
        </dgm:presLayoutVars>
      </dgm:prSet>
      <dgm:spPr/>
    </dgm:pt>
  </dgm:ptLst>
  <dgm:cxnLst>
    <dgm:cxn modelId="{069E7205-B845-4B22-90AE-6BF448B662D0}" type="presOf" srcId="{7A04833B-7035-4712-A733-E8A95518D3C9}" destId="{4A215713-0E91-4FE4-A261-090F3043B586}" srcOrd="0" destOrd="0" presId="urn:microsoft.com/office/officeart/2005/8/layout/hList1"/>
    <dgm:cxn modelId="{13E34C07-5DD3-471A-BD9D-7AD765BA1F96}" type="presOf" srcId="{71600322-885F-4541-9D64-181438F796DB}" destId="{7A19C2A6-C30D-4B2F-BEA6-AE0A02AFAABF}" srcOrd="0" destOrd="0" presId="urn:microsoft.com/office/officeart/2005/8/layout/hList1"/>
    <dgm:cxn modelId="{2E495029-5A22-4F2A-91C9-D99CE17D7EAB}" type="presOf" srcId="{B0FB02F2-9656-4BDF-B20E-25347ED59933}" destId="{4115AFB0-722E-491E-9811-3C913FD53B0F}" srcOrd="0" destOrd="0" presId="urn:microsoft.com/office/officeart/2005/8/layout/hList1"/>
    <dgm:cxn modelId="{8D75D32F-B437-40D1-97EB-999131FCA86C}" srcId="{FA67586F-6784-406A-885E-8E485DAFC245}" destId="{F6034C62-58B5-4B7C-BEAC-38DCD075009E}" srcOrd="0" destOrd="0" parTransId="{18BF5C5D-A5DB-4FA6-BF24-64A5AB5CD645}" sibTransId="{A45AE835-3E5B-4E40-B33D-8B7092958F73}"/>
    <dgm:cxn modelId="{60CB4536-AD23-411A-9C82-53ECF02D6C45}" type="presOf" srcId="{FA67586F-6784-406A-885E-8E485DAFC245}" destId="{AF05EED6-FAC7-4827-9688-55826FB5052B}" srcOrd="0" destOrd="0" presId="urn:microsoft.com/office/officeart/2005/8/layout/hList1"/>
    <dgm:cxn modelId="{B35F0A68-15F4-47A7-979D-164E1799B416}" srcId="{B0FB02F2-9656-4BDF-B20E-25347ED59933}" destId="{A3E56E39-7E14-4C8C-91AB-7A2B96ED9E28}" srcOrd="0" destOrd="0" parTransId="{C1888033-6144-45AE-B8A4-42EA0750807E}" sibTransId="{670CA95A-A998-418D-9C24-10F1B8F9101B}"/>
    <dgm:cxn modelId="{32D0BB84-CFCA-4C1B-872B-5C2FB56C04C1}" srcId="{7A04833B-7035-4712-A733-E8A95518D3C9}" destId="{CE2391AD-FF92-4C47-B571-94BB949DC4F4}" srcOrd="0" destOrd="0" parTransId="{2EDD4FE1-0811-4A0F-8951-4AD48BD1D433}" sibTransId="{FB59D9B7-6F71-4C31-B5B5-587939AA5A34}"/>
    <dgm:cxn modelId="{071DAB86-A8B0-4332-AA4D-E79881BE5168}" type="presOf" srcId="{CE2391AD-FF92-4C47-B571-94BB949DC4F4}" destId="{C3AB01F5-E89E-4576-ABE3-291AFF5E9DC7}" srcOrd="0" destOrd="0" presId="urn:microsoft.com/office/officeart/2005/8/layout/hList1"/>
    <dgm:cxn modelId="{854CC08B-9DE9-4E90-BD3F-14AF12910FD7}" srcId="{71600322-885F-4541-9D64-181438F796DB}" destId="{7A04833B-7035-4712-A733-E8A95518D3C9}" srcOrd="2" destOrd="0" parTransId="{518BAF3B-527E-4CA4-BCFF-2336D3F11F1A}" sibTransId="{D37B5767-5955-4D33-BD81-E1A4294B816E}"/>
    <dgm:cxn modelId="{BABA918C-5151-4CF4-90D7-856B506214ED}" srcId="{71600322-885F-4541-9D64-181438F796DB}" destId="{B0FB02F2-9656-4BDF-B20E-25347ED59933}" srcOrd="1" destOrd="0" parTransId="{601BBCD4-6087-4802-9FC1-771A795CBB40}" sibTransId="{AAC66949-D731-479B-B286-F117352C02BC}"/>
    <dgm:cxn modelId="{CAC341B3-5AB6-4B28-98CD-43D136373328}" type="presOf" srcId="{A3E56E39-7E14-4C8C-91AB-7A2B96ED9E28}" destId="{E4E2C9E3-16B7-4BD6-B484-F444762AC828}" srcOrd="0" destOrd="0" presId="urn:microsoft.com/office/officeart/2005/8/layout/hList1"/>
    <dgm:cxn modelId="{310E72C7-5954-419E-88CC-685E6DAE87DB}" type="presOf" srcId="{F6034C62-58B5-4B7C-BEAC-38DCD075009E}" destId="{3CCEE00A-403C-48C8-838F-F24E9104E04E}" srcOrd="0" destOrd="0" presId="urn:microsoft.com/office/officeart/2005/8/layout/hList1"/>
    <dgm:cxn modelId="{22D6DDF4-67E9-4713-9F5C-9DC7FB83CD52}" srcId="{71600322-885F-4541-9D64-181438F796DB}" destId="{FA67586F-6784-406A-885E-8E485DAFC245}" srcOrd="0" destOrd="0" parTransId="{306FE32B-73A7-4D3F-B82B-41410789AE9C}" sibTransId="{9A3FD692-6F3F-4421-852E-3380D3B233E7}"/>
    <dgm:cxn modelId="{05B71E5D-03C5-4980-8E26-DD41F263315C}" type="presParOf" srcId="{7A19C2A6-C30D-4B2F-BEA6-AE0A02AFAABF}" destId="{A759764A-D40E-4D05-ABDD-2764CA0D765E}" srcOrd="0" destOrd="0" presId="urn:microsoft.com/office/officeart/2005/8/layout/hList1"/>
    <dgm:cxn modelId="{C11310EA-0FF3-44AC-9960-BDC9FEB17334}" type="presParOf" srcId="{A759764A-D40E-4D05-ABDD-2764CA0D765E}" destId="{AF05EED6-FAC7-4827-9688-55826FB5052B}" srcOrd="0" destOrd="0" presId="urn:microsoft.com/office/officeart/2005/8/layout/hList1"/>
    <dgm:cxn modelId="{D535B10C-1740-45A1-9DA4-D452D538153B}" type="presParOf" srcId="{A759764A-D40E-4D05-ABDD-2764CA0D765E}" destId="{3CCEE00A-403C-48C8-838F-F24E9104E04E}" srcOrd="1" destOrd="0" presId="urn:microsoft.com/office/officeart/2005/8/layout/hList1"/>
    <dgm:cxn modelId="{60E67D77-A7D0-4A04-950F-BA0079037629}" type="presParOf" srcId="{7A19C2A6-C30D-4B2F-BEA6-AE0A02AFAABF}" destId="{C4B74F80-2B92-46D3-AE73-A04190070045}" srcOrd="1" destOrd="0" presId="urn:microsoft.com/office/officeart/2005/8/layout/hList1"/>
    <dgm:cxn modelId="{BD435F97-97FA-4CD8-866D-8065B8577336}" type="presParOf" srcId="{7A19C2A6-C30D-4B2F-BEA6-AE0A02AFAABF}" destId="{0E2BA149-CA90-46FE-A1C3-E46006198134}" srcOrd="2" destOrd="0" presId="urn:microsoft.com/office/officeart/2005/8/layout/hList1"/>
    <dgm:cxn modelId="{7912EF9F-9E8C-48BF-8678-046E3EED1D3E}" type="presParOf" srcId="{0E2BA149-CA90-46FE-A1C3-E46006198134}" destId="{4115AFB0-722E-491E-9811-3C913FD53B0F}" srcOrd="0" destOrd="0" presId="urn:microsoft.com/office/officeart/2005/8/layout/hList1"/>
    <dgm:cxn modelId="{0A9B5D06-52B3-447C-9420-683114CFAE89}" type="presParOf" srcId="{0E2BA149-CA90-46FE-A1C3-E46006198134}" destId="{E4E2C9E3-16B7-4BD6-B484-F444762AC828}" srcOrd="1" destOrd="0" presId="urn:microsoft.com/office/officeart/2005/8/layout/hList1"/>
    <dgm:cxn modelId="{6A3521DD-9E87-4457-874F-F2E3B7143585}" type="presParOf" srcId="{7A19C2A6-C30D-4B2F-BEA6-AE0A02AFAABF}" destId="{D099224B-A379-4CE8-942B-3B395677720B}" srcOrd="3" destOrd="0" presId="urn:microsoft.com/office/officeart/2005/8/layout/hList1"/>
    <dgm:cxn modelId="{F46BEC23-14CA-4EE0-BD46-C0C64D231E39}" type="presParOf" srcId="{7A19C2A6-C30D-4B2F-BEA6-AE0A02AFAABF}" destId="{1BADB6BF-5AB1-49D3-B226-6E72F8667EFE}" srcOrd="4" destOrd="0" presId="urn:microsoft.com/office/officeart/2005/8/layout/hList1"/>
    <dgm:cxn modelId="{5EB23A8B-D3E1-4A22-992A-F99B6CCF60AE}" type="presParOf" srcId="{1BADB6BF-5AB1-49D3-B226-6E72F8667EFE}" destId="{4A215713-0E91-4FE4-A261-090F3043B586}" srcOrd="0" destOrd="0" presId="urn:microsoft.com/office/officeart/2005/8/layout/hList1"/>
    <dgm:cxn modelId="{B3596505-6504-4B0A-9ED6-8CBF7B15284C}" type="presParOf" srcId="{1BADB6BF-5AB1-49D3-B226-6E72F8667EFE}" destId="{C3AB01F5-E89E-4576-ABE3-291AFF5E9D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F8FB9-8D4A-4C44-B95E-0F973B9B5828}">
      <dsp:nvSpPr>
        <dsp:cNvPr id="0" name=""/>
        <dsp:cNvSpPr/>
      </dsp:nvSpPr>
      <dsp:spPr>
        <a:xfrm rot="5400000">
          <a:off x="1953005" y="-234797"/>
          <a:ext cx="1175703" cy="166635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Anxiété</a:t>
          </a:r>
        </a:p>
      </dsp:txBody>
      <dsp:txXfrm rot="-5400000">
        <a:off x="1985407" y="206478"/>
        <a:ext cx="1110900" cy="783802"/>
      </dsp:txXfrm>
    </dsp:sp>
    <dsp:sp modelId="{1377DDD4-D393-4E08-9832-34A1E339AB73}">
      <dsp:nvSpPr>
        <dsp:cNvPr id="0" name=""/>
        <dsp:cNvSpPr/>
      </dsp:nvSpPr>
      <dsp:spPr>
        <a:xfrm>
          <a:off x="3092103" y="239960"/>
          <a:ext cx="1333311" cy="716834"/>
        </a:xfrm>
        <a:prstGeom prst="rect">
          <a:avLst/>
        </a:prstGeom>
        <a:noFill/>
        <a:ln>
          <a:noFill/>
        </a:ln>
        <a:effectLst/>
      </dsp:spPr>
      <dsp:style>
        <a:lnRef idx="0">
          <a:scrgbClr r="0" g="0" b="0"/>
        </a:lnRef>
        <a:fillRef idx="0">
          <a:scrgbClr r="0" g="0" b="0"/>
        </a:fillRef>
        <a:effectRef idx="0">
          <a:scrgbClr r="0" g="0" b="0"/>
        </a:effectRef>
        <a:fontRef idx="minor"/>
      </dsp:style>
    </dsp:sp>
    <dsp:sp modelId="{BE5E40C1-A0BA-447A-99D3-ECF0DB54BDA5}">
      <dsp:nvSpPr>
        <dsp:cNvPr id="0" name=""/>
        <dsp:cNvSpPr/>
      </dsp:nvSpPr>
      <dsp:spPr>
        <a:xfrm rot="5400000">
          <a:off x="1875663" y="2107851"/>
          <a:ext cx="1194723" cy="1039409"/>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fr-FR" sz="2800" kern="1200" dirty="0"/>
            <a:t>Stress</a:t>
          </a:r>
        </a:p>
      </dsp:txBody>
      <dsp:txXfrm rot="-5400000">
        <a:off x="2115295" y="2216372"/>
        <a:ext cx="715459" cy="822367"/>
      </dsp:txXfrm>
    </dsp:sp>
    <dsp:sp modelId="{D62F0504-04CD-4DE6-8C18-F5EC67BDB699}">
      <dsp:nvSpPr>
        <dsp:cNvPr id="0" name=""/>
        <dsp:cNvSpPr/>
      </dsp:nvSpPr>
      <dsp:spPr>
        <a:xfrm rot="5400000">
          <a:off x="1339204" y="883985"/>
          <a:ext cx="1194723" cy="1445548"/>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Peur </a:t>
          </a:r>
        </a:p>
      </dsp:txBody>
      <dsp:txXfrm rot="-5400000">
        <a:off x="1454717" y="1208519"/>
        <a:ext cx="963698" cy="796482"/>
      </dsp:txXfrm>
    </dsp:sp>
    <dsp:sp modelId="{89CBD6DD-734E-41A7-8BCC-1A1AC3D9D6A0}">
      <dsp:nvSpPr>
        <dsp:cNvPr id="0" name=""/>
        <dsp:cNvSpPr/>
      </dsp:nvSpPr>
      <dsp:spPr>
        <a:xfrm>
          <a:off x="124409" y="1254041"/>
          <a:ext cx="1290301" cy="716834"/>
        </a:xfrm>
        <a:prstGeom prst="rect">
          <a:avLst/>
        </a:prstGeom>
        <a:noFill/>
        <a:ln>
          <a:noFill/>
        </a:ln>
        <a:effectLst/>
      </dsp:spPr>
      <dsp:style>
        <a:lnRef idx="0">
          <a:scrgbClr r="0" g="0" b="0"/>
        </a:lnRef>
        <a:fillRef idx="0">
          <a:scrgbClr r="0" g="0" b="0"/>
        </a:fillRef>
        <a:effectRef idx="0">
          <a:scrgbClr r="0" g="0" b="0"/>
        </a:effectRef>
        <a:fontRef idx="minor"/>
      </dsp:style>
    </dsp:sp>
    <dsp:sp modelId="{FAA33DCE-8536-4AD6-B968-BB04A49F24BF}">
      <dsp:nvSpPr>
        <dsp:cNvPr id="0" name=""/>
        <dsp:cNvSpPr/>
      </dsp:nvSpPr>
      <dsp:spPr>
        <a:xfrm rot="5400000">
          <a:off x="2502626" y="1092754"/>
          <a:ext cx="1194723" cy="1039409"/>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fr-FR" sz="1900" kern="1200" dirty="0"/>
            <a:t>Phobie </a:t>
          </a:r>
        </a:p>
      </dsp:txBody>
      <dsp:txXfrm rot="-5400000">
        <a:off x="2742258" y="1201275"/>
        <a:ext cx="715459" cy="822367"/>
      </dsp:txXfrm>
    </dsp:sp>
    <dsp:sp modelId="{EA02CB6F-A77E-4CEA-BE35-F86B43634832}">
      <dsp:nvSpPr>
        <dsp:cNvPr id="0" name=""/>
        <dsp:cNvSpPr/>
      </dsp:nvSpPr>
      <dsp:spPr>
        <a:xfrm rot="5400000">
          <a:off x="2002404" y="1772157"/>
          <a:ext cx="1155381" cy="173189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Angoisse</a:t>
          </a:r>
        </a:p>
      </dsp:txBody>
      <dsp:txXfrm rot="-5400000">
        <a:off x="2002797" y="2252978"/>
        <a:ext cx="1154597" cy="770254"/>
      </dsp:txXfrm>
    </dsp:sp>
    <dsp:sp modelId="{538F0A02-4DFD-4017-BB56-81AA2C487CAB}">
      <dsp:nvSpPr>
        <dsp:cNvPr id="0" name=""/>
        <dsp:cNvSpPr/>
      </dsp:nvSpPr>
      <dsp:spPr>
        <a:xfrm>
          <a:off x="3079063" y="2266467"/>
          <a:ext cx="1333311" cy="716834"/>
        </a:xfrm>
        <a:prstGeom prst="rect">
          <a:avLst/>
        </a:prstGeom>
        <a:noFill/>
        <a:ln>
          <a:noFill/>
        </a:ln>
        <a:effectLst/>
      </dsp:spPr>
      <dsp:style>
        <a:lnRef idx="0">
          <a:scrgbClr r="0" g="0" b="0"/>
        </a:lnRef>
        <a:fillRef idx="0">
          <a:scrgbClr r="0" g="0" b="0"/>
        </a:fillRef>
        <a:effectRef idx="0">
          <a:scrgbClr r="0" g="0" b="0"/>
        </a:effectRef>
        <a:fontRef idx="minor"/>
      </dsp:style>
    </dsp:sp>
    <dsp:sp modelId="{611FCE98-7E10-4B70-96E1-433A6416F686}">
      <dsp:nvSpPr>
        <dsp:cNvPr id="0" name=""/>
        <dsp:cNvSpPr/>
      </dsp:nvSpPr>
      <dsp:spPr>
        <a:xfrm rot="5400000">
          <a:off x="828146" y="2099117"/>
          <a:ext cx="1194723" cy="1039409"/>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1067778" y="2207638"/>
        <a:ext cx="715459" cy="822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5EED6-FAC7-4827-9688-55826FB5052B}">
      <dsp:nvSpPr>
        <dsp:cNvPr id="0" name=""/>
        <dsp:cNvSpPr/>
      </dsp:nvSpPr>
      <dsp:spPr>
        <a:xfrm>
          <a:off x="131508" y="217790"/>
          <a:ext cx="2242244"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Angoisse</a:t>
          </a:r>
        </a:p>
      </dsp:txBody>
      <dsp:txXfrm>
        <a:off x="131508" y="217790"/>
        <a:ext cx="2242244" cy="691200"/>
      </dsp:txXfrm>
    </dsp:sp>
    <dsp:sp modelId="{3CCEE00A-403C-48C8-838F-F24E9104E04E}">
      <dsp:nvSpPr>
        <dsp:cNvPr id="0" name=""/>
        <dsp:cNvSpPr/>
      </dsp:nvSpPr>
      <dsp:spPr>
        <a:xfrm>
          <a:off x="1996" y="908990"/>
          <a:ext cx="2501268" cy="2267691"/>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latin typeface="Arial Narrow" panose="020B0606020202030204" pitchFamily="34" charset="0"/>
            </a:rPr>
            <a:t>frayeur, émotion pénible produite par l'idée ou la vue d'un danger</a:t>
          </a:r>
          <a:endParaRPr lang="fr-FR" sz="2400" kern="1200" dirty="0"/>
        </a:p>
      </dsp:txBody>
      <dsp:txXfrm>
        <a:off x="1996" y="908990"/>
        <a:ext cx="2501268" cy="2267691"/>
      </dsp:txXfrm>
    </dsp:sp>
    <dsp:sp modelId="{4115AFB0-722E-491E-9811-3C913FD53B0F}">
      <dsp:nvSpPr>
        <dsp:cNvPr id="0" name=""/>
        <dsp:cNvSpPr/>
      </dsp:nvSpPr>
      <dsp:spPr>
        <a:xfrm>
          <a:off x="2976647" y="217790"/>
          <a:ext cx="2242244" cy="691200"/>
        </a:xfrm>
        <a:prstGeom prst="rect">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rPr>
            <a:t>Phobie</a:t>
          </a:r>
          <a:endParaRPr lang="fr-FR" sz="2000" b="1" kern="1200" dirty="0">
            <a:latin typeface="Calibri Light" panose="020F0302020204030204" pitchFamily="34" charset="0"/>
            <a:cs typeface="Calibri Light" panose="020F0302020204030204" pitchFamily="34" charset="0"/>
          </a:endParaRPr>
        </a:p>
      </dsp:txBody>
      <dsp:txXfrm>
        <a:off x="2976647" y="217790"/>
        <a:ext cx="2242244" cy="691200"/>
      </dsp:txXfrm>
    </dsp:sp>
    <dsp:sp modelId="{E4E2C9E3-16B7-4BD6-B484-F444762AC828}">
      <dsp:nvSpPr>
        <dsp:cNvPr id="0" name=""/>
        <dsp:cNvSpPr/>
      </dsp:nvSpPr>
      <dsp:spPr>
        <a:xfrm>
          <a:off x="2817179" y="908990"/>
          <a:ext cx="2561181" cy="2267691"/>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Arial Narrow" panose="020B0606020202030204" pitchFamily="34" charset="0"/>
            </a:rPr>
            <a:t>peur irraisonnée, irrationnelle, déclenchée par un objet ou une situation sans danger</a:t>
          </a:r>
          <a:endParaRPr lang="fr-FR" sz="2000" kern="1200" dirty="0">
            <a:latin typeface="Calibri Light" panose="020F0302020204030204" pitchFamily="34" charset="0"/>
            <a:cs typeface="Calibri Light" panose="020F0302020204030204" pitchFamily="34" charset="0"/>
          </a:endParaRPr>
        </a:p>
      </dsp:txBody>
      <dsp:txXfrm>
        <a:off x="2817179" y="908990"/>
        <a:ext cx="2561181" cy="2267691"/>
      </dsp:txXfrm>
    </dsp:sp>
    <dsp:sp modelId="{4A215713-0E91-4FE4-A261-090F3043B586}">
      <dsp:nvSpPr>
        <dsp:cNvPr id="0" name=""/>
        <dsp:cNvSpPr/>
      </dsp:nvSpPr>
      <dsp:spPr>
        <a:xfrm>
          <a:off x="5841126" y="230625"/>
          <a:ext cx="2242244"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cs typeface="Calibri Light" panose="020F0302020204030204" pitchFamily="34" charset="0"/>
            </a:rPr>
            <a:t>Anxiété </a:t>
          </a:r>
        </a:p>
      </dsp:txBody>
      <dsp:txXfrm>
        <a:off x="5841126" y="230625"/>
        <a:ext cx="2242244" cy="691200"/>
      </dsp:txXfrm>
    </dsp:sp>
    <dsp:sp modelId="{C3AB01F5-E89E-4576-ABE3-291AFF5E9DC7}">
      <dsp:nvSpPr>
        <dsp:cNvPr id="0" name=""/>
        <dsp:cNvSpPr/>
      </dsp:nvSpPr>
      <dsp:spPr>
        <a:xfrm>
          <a:off x="5694271" y="908990"/>
          <a:ext cx="2535328" cy="22676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fr-FR"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Vécu pénible fait d’attente et d’appréhension d’un danger imminent et imprécis avec un sentiment d’insécurité indéfinissable</a:t>
          </a:r>
          <a:endParaRPr lang="fr-FR" sz="1800" kern="1200" dirty="0">
            <a:solidFill>
              <a:schemeClr val="tx1"/>
            </a:solidFill>
            <a:latin typeface="Calibri Light" panose="020F0302020204030204" pitchFamily="34" charset="0"/>
            <a:cs typeface="Calibri Light" panose="020F0302020204030204" pitchFamily="34" charset="0"/>
          </a:endParaRPr>
        </a:p>
      </dsp:txBody>
      <dsp:txXfrm>
        <a:off x="5694271" y="908990"/>
        <a:ext cx="2535328" cy="226769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2D633AE-DF0F-4B0A-B95E-18937ADAA7CE}" type="datetimeFigureOut">
              <a:rPr lang="fr-FR" smtClean="0"/>
              <a:pPr/>
              <a:t>15/10/2024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4776D16-1888-4DBB-A623-AB840D98DFE3}" type="slidenum">
              <a:rPr lang="fr-FR" smtClean="0"/>
              <a:pPr/>
              <a:t>‹N°›</a:t>
            </a:fld>
            <a:endParaRPr lang="fr-FR"/>
          </a:p>
        </p:txBody>
      </p:sp>
    </p:spTree>
    <p:extLst>
      <p:ext uri="{BB962C8B-B14F-4D97-AF65-F5344CB8AC3E}">
        <p14:creationId xmlns:p14="http://schemas.microsoft.com/office/powerpoint/2010/main" val="202731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D8D3003-7F61-4803-893E-56CA4703575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Tree>
    <p:extLst>
      <p:ext uri="{BB962C8B-B14F-4D97-AF65-F5344CB8AC3E}">
        <p14:creationId xmlns:p14="http://schemas.microsoft.com/office/powerpoint/2010/main" val="22631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704EA-53CF-4AE2-99DE-FE09C457DA0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F6D67C3-A91B-4E4E-8D4B-A6DE023FBC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C1BD14-4692-4FB6-AED2-40F2E68A7FDE}"/>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5" name="Espace réservé du pied de page 4">
            <a:extLst>
              <a:ext uri="{FF2B5EF4-FFF2-40B4-BE49-F238E27FC236}">
                <a16:creationId xmlns:a16="http://schemas.microsoft.com/office/drawing/2014/main" id="{924ED874-499B-4B42-8976-CEE0BA09F1C7}"/>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6" name="Espace réservé du numéro de diapositive 5">
            <a:extLst>
              <a:ext uri="{FF2B5EF4-FFF2-40B4-BE49-F238E27FC236}">
                <a16:creationId xmlns:a16="http://schemas.microsoft.com/office/drawing/2014/main" id="{510C878F-0311-4256-982E-B476B7480618}"/>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29580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DF5A07-9802-4272-8D2D-4D9BD5B4868C}"/>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300541F-1F94-41EB-9987-BA1645905105}"/>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1BAB39-29B0-41F2-A3A1-4DC9FD48EFD7}"/>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5" name="Espace réservé du pied de page 4">
            <a:extLst>
              <a:ext uri="{FF2B5EF4-FFF2-40B4-BE49-F238E27FC236}">
                <a16:creationId xmlns:a16="http://schemas.microsoft.com/office/drawing/2014/main" id="{70C24A6C-0735-4CF1-B4A5-E6FBF731F634}"/>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6" name="Espace réservé du numéro de diapositive 5">
            <a:extLst>
              <a:ext uri="{FF2B5EF4-FFF2-40B4-BE49-F238E27FC236}">
                <a16:creationId xmlns:a16="http://schemas.microsoft.com/office/drawing/2014/main" id="{3C2581BC-FE63-4603-AAF9-3B00E6B87D73}"/>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406244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Vid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Century Gothic"/>
                <a:cs typeface="Century Gothic"/>
              </a:defRPr>
            </a:lvl1p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3" name="Holder 3"/>
          <p:cNvSpPr>
            <a:spLocks noGrp="1"/>
          </p:cNvSpPr>
          <p:nvPr>
            <p:ph type="dt" sz="half" idx="6"/>
          </p:nvPr>
        </p:nvSpPr>
        <p:spPr/>
        <p:txBody>
          <a:bodyPr lIns="0" tIns="0" rIns="0" bIns="0"/>
          <a:lstStyle>
            <a:lvl1pPr>
              <a:defRPr sz="1100" b="0" i="0">
                <a:solidFill>
                  <a:schemeClr val="bg1"/>
                </a:solidFill>
                <a:latin typeface="Century Gothic"/>
                <a:cs typeface="Century Gothic"/>
              </a:defRPr>
            </a:lvl1pPr>
          </a:lstStyle>
          <a:p>
            <a:pPr marL="12700">
              <a:lnSpc>
                <a:spcPct val="100000"/>
              </a:lnSpc>
              <a:spcBef>
                <a:spcPts val="110"/>
              </a:spcBef>
            </a:pPr>
            <a:r>
              <a:rPr lang="fr-FR" spc="-5"/>
              <a:t>SOUMBOUNOU ALIOUNE HASSIMI</a:t>
            </a:r>
            <a:endParaRPr lang="fr-FR" spc="-5" dirty="0"/>
          </a:p>
        </p:txBody>
      </p:sp>
      <p:sp>
        <p:nvSpPr>
          <p:cNvPr id="4" name="Holder 4"/>
          <p:cNvSpPr>
            <a:spLocks noGrp="1"/>
          </p:cNvSpPr>
          <p:nvPr>
            <p:ph type="sldNum" sz="quarter" idx="7"/>
          </p:nvPr>
        </p:nvSpPr>
        <p:spPr/>
        <p:txBody>
          <a:bodyPr lIns="0" tIns="0" rIns="0" bIns="0"/>
          <a:lstStyle>
            <a:lvl1pPr>
              <a:defRPr sz="1100" b="0" i="0">
                <a:solidFill>
                  <a:schemeClr val="bg1"/>
                </a:solidFill>
                <a:latin typeface="Century Gothic"/>
                <a:cs typeface="Century Gothic"/>
              </a:defRPr>
            </a:lvl1p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423600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seu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FF0000"/>
                </a:solidFill>
                <a:latin typeface="Arial"/>
                <a:cs typeface="Arial"/>
              </a:defRPr>
            </a:lvl1pPr>
          </a:lstStyle>
          <a:p>
            <a:r>
              <a:rPr lang="fr-FR"/>
              <a:t>Modifiez le style du titre</a:t>
            </a:r>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Century Gothic"/>
                <a:cs typeface="Century Gothic"/>
              </a:defRPr>
            </a:lvl1p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4" name="Holder 4"/>
          <p:cNvSpPr>
            <a:spLocks noGrp="1"/>
          </p:cNvSpPr>
          <p:nvPr>
            <p:ph type="dt" sz="half" idx="6"/>
          </p:nvPr>
        </p:nvSpPr>
        <p:spPr/>
        <p:txBody>
          <a:bodyPr lIns="0" tIns="0" rIns="0" bIns="0"/>
          <a:lstStyle>
            <a:lvl1pPr>
              <a:defRPr sz="1100" b="0" i="0">
                <a:solidFill>
                  <a:schemeClr val="bg1"/>
                </a:solidFill>
                <a:latin typeface="Century Gothic"/>
                <a:cs typeface="Century Gothic"/>
              </a:defRPr>
            </a:lvl1pPr>
          </a:lstStyle>
          <a:p>
            <a:pPr marL="12700">
              <a:lnSpc>
                <a:spcPct val="100000"/>
              </a:lnSpc>
              <a:spcBef>
                <a:spcPts val="110"/>
              </a:spcBef>
            </a:pPr>
            <a:r>
              <a:rPr lang="fr-FR" spc="-5"/>
              <a:t>SOUMBOUNOU ALIOUNE HASSIMI</a:t>
            </a:r>
            <a:endParaRPr lang="fr-FR" spc="-5" dirty="0"/>
          </a:p>
        </p:txBody>
      </p:sp>
      <p:sp>
        <p:nvSpPr>
          <p:cNvPr id="5" name="Holder 5"/>
          <p:cNvSpPr>
            <a:spLocks noGrp="1"/>
          </p:cNvSpPr>
          <p:nvPr>
            <p:ph type="sldNum" sz="quarter" idx="7"/>
          </p:nvPr>
        </p:nvSpPr>
        <p:spPr/>
        <p:txBody>
          <a:bodyPr lIns="0" tIns="0" rIns="0" bIns="0"/>
          <a:lstStyle>
            <a:lvl1pPr>
              <a:defRPr sz="1100" b="0" i="0">
                <a:solidFill>
                  <a:schemeClr val="bg1"/>
                </a:solidFill>
                <a:latin typeface="Century Gothic"/>
                <a:cs typeface="Century Gothic"/>
              </a:defRPr>
            </a:lvl1p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66016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431737"/>
            <a:ext cx="8986520"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Century Gothic"/>
                <a:cs typeface="Century Gothic"/>
              </a:defRPr>
            </a:lvl1p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Holder 5"/>
          <p:cNvSpPr>
            <a:spLocks noGrp="1"/>
          </p:cNvSpPr>
          <p:nvPr>
            <p:ph type="dt" sz="half" idx="6"/>
          </p:nvPr>
        </p:nvSpPr>
        <p:spPr/>
        <p:txBody>
          <a:bodyPr lIns="0" tIns="0" rIns="0" bIns="0"/>
          <a:lstStyle>
            <a:lvl1pPr>
              <a:defRPr sz="1100" b="0" i="0">
                <a:solidFill>
                  <a:schemeClr val="bg1"/>
                </a:solidFill>
                <a:latin typeface="Century Gothic"/>
                <a:cs typeface="Century Gothic"/>
              </a:defRPr>
            </a:lvl1pPr>
          </a:lstStyle>
          <a:p>
            <a:pPr marL="12700">
              <a:lnSpc>
                <a:spcPct val="100000"/>
              </a:lnSpc>
              <a:spcBef>
                <a:spcPts val="110"/>
              </a:spcBef>
            </a:pPr>
            <a:r>
              <a:rPr lang="fr-FR" spc="-5"/>
              <a:t>SOUMBOUNOU ALIOUNE HASSIMI</a:t>
            </a:r>
            <a:endParaRPr spc="-5" dirty="0"/>
          </a:p>
        </p:txBody>
      </p:sp>
      <p:sp>
        <p:nvSpPr>
          <p:cNvPr id="6" name="Holder 6"/>
          <p:cNvSpPr>
            <a:spLocks noGrp="1"/>
          </p:cNvSpPr>
          <p:nvPr>
            <p:ph type="sldNum" sz="quarter" idx="7"/>
          </p:nvPr>
        </p:nvSpPr>
        <p:spPr/>
        <p:txBody>
          <a:bodyPr lIns="0" tIns="0" rIns="0" bIns="0"/>
          <a:lstStyle>
            <a:lvl1pPr>
              <a:defRPr sz="1100" b="0" i="0">
                <a:solidFill>
                  <a:schemeClr val="bg1"/>
                </a:solidFill>
                <a:latin typeface="Century Gothic"/>
                <a:cs typeface="Century Gothic"/>
              </a:defRPr>
            </a:lvl1pPr>
          </a:lstStyle>
          <a:p>
            <a:pPr marL="38100">
              <a:lnSpc>
                <a:spcPct val="100000"/>
              </a:lnSpc>
              <a:spcBef>
                <a:spcPts val="110"/>
              </a:spcBef>
            </a:pPr>
            <a:fld id="{81D60167-4931-47E6-BA6A-407CBD079E47}" type="slidenum">
              <a:rPr dirty="0"/>
              <a:pPr marL="38100">
                <a:lnSpc>
                  <a:spcPct val="100000"/>
                </a:lnSpc>
                <a:spcBef>
                  <a:spcPts val="110"/>
                </a:spcBef>
              </a:pPr>
              <a:t>‹N°›</a:t>
            </a:fld>
            <a:endParaRPr dirty="0"/>
          </a:p>
        </p:txBody>
      </p:sp>
    </p:spTree>
    <p:extLst>
      <p:ext uri="{BB962C8B-B14F-4D97-AF65-F5344CB8AC3E}">
        <p14:creationId xmlns:p14="http://schemas.microsoft.com/office/powerpoint/2010/main" val="82706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0AD74-C67C-408E-9CD8-08ACECFD73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047951-C6DC-401C-844B-E686969267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D3F5905F-123C-4B4A-89F9-59668400CC70}"/>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4" name="Espace réservé de la date 3">
            <a:extLst>
              <a:ext uri="{FF2B5EF4-FFF2-40B4-BE49-F238E27FC236}">
                <a16:creationId xmlns:a16="http://schemas.microsoft.com/office/drawing/2014/main" id="{B0D9E6AA-5EFD-4FD6-987D-61A25B11199D}"/>
              </a:ext>
            </a:extLst>
          </p:cNvPr>
          <p:cNvSpPr>
            <a:spLocks noGrp="1"/>
          </p:cNvSpPr>
          <p:nvPr>
            <p:ph type="dt" sz="half" idx="10"/>
          </p:nvPr>
        </p:nvSpPr>
        <p:spPr/>
        <p:txBody>
          <a:bodyPr/>
          <a:lstStyle>
            <a:lvl1pPr>
              <a:defRPr sz="800" b="1"/>
            </a:lvl1pPr>
          </a:lstStyle>
          <a:p>
            <a:pPr marL="12700">
              <a:lnSpc>
                <a:spcPct val="100000"/>
              </a:lnSpc>
              <a:spcBef>
                <a:spcPts val="110"/>
              </a:spcBef>
            </a:pPr>
            <a:r>
              <a:rPr lang="fr-FR" spc="-5"/>
              <a:t>SOUMBOUNOU ALIOUNE HASSIMI</a:t>
            </a:r>
            <a:endParaRPr lang="fr-FR" spc="-5" dirty="0"/>
          </a:p>
        </p:txBody>
      </p:sp>
      <p:sp>
        <p:nvSpPr>
          <p:cNvPr id="6" name="Espace réservé du numéro de diapositive 5">
            <a:extLst>
              <a:ext uri="{FF2B5EF4-FFF2-40B4-BE49-F238E27FC236}">
                <a16:creationId xmlns:a16="http://schemas.microsoft.com/office/drawing/2014/main" id="{7745F9B2-8501-42BB-8CAD-62F1D10D9274}"/>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154138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70126-12D8-402B-9AE2-C57AB6F294BE}"/>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EFA55742-459F-4CC3-B761-9957E3BE2D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D51E52-8223-41C6-B90B-D528E8F3190D}"/>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5" name="Espace réservé du pied de page 4">
            <a:extLst>
              <a:ext uri="{FF2B5EF4-FFF2-40B4-BE49-F238E27FC236}">
                <a16:creationId xmlns:a16="http://schemas.microsoft.com/office/drawing/2014/main" id="{085ABD79-D122-4D82-925E-BE31506CB98B}"/>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6" name="Espace réservé du numéro de diapositive 5">
            <a:extLst>
              <a:ext uri="{FF2B5EF4-FFF2-40B4-BE49-F238E27FC236}">
                <a16:creationId xmlns:a16="http://schemas.microsoft.com/office/drawing/2014/main" id="{68E278DA-EBD0-4FD1-8468-3EF227AF6D5C}"/>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192990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36D52-AFCE-43D3-A3F1-3EA8A6705F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9100CF-EFFD-44F3-9108-89C52B0A519A}"/>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C44B0A-32AE-49EE-AF57-17008092CB3D}"/>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B21FA7-9474-4F7C-AAFD-865F6E9A6F26}"/>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pied de page 5">
            <a:extLst>
              <a:ext uri="{FF2B5EF4-FFF2-40B4-BE49-F238E27FC236}">
                <a16:creationId xmlns:a16="http://schemas.microsoft.com/office/drawing/2014/main" id="{F824C333-AB24-4107-AE0B-D01C64CDFDB4}"/>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7" name="Espace réservé du numéro de diapositive 6">
            <a:extLst>
              <a:ext uri="{FF2B5EF4-FFF2-40B4-BE49-F238E27FC236}">
                <a16:creationId xmlns:a16="http://schemas.microsoft.com/office/drawing/2014/main" id="{1C712C20-72D5-42F2-988C-CB7980CB5539}"/>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292234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00D80-B5D4-4949-846A-18987C4220D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30C58BA-53FB-4CDC-A411-2DAAED912C7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3B390A-BC13-4AFA-839A-09EFAA573106}"/>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DA15091-2A13-41E3-A4FF-65E4EF40EC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CEC645B-2AD7-4E90-970A-E1DBDD6A791B}"/>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5594A8-2EE6-4D2A-8E08-662289F85BB6}"/>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8" name="Espace réservé du pied de page 7">
            <a:extLst>
              <a:ext uri="{FF2B5EF4-FFF2-40B4-BE49-F238E27FC236}">
                <a16:creationId xmlns:a16="http://schemas.microsoft.com/office/drawing/2014/main" id="{CC80BAC1-02DD-4D92-9589-7EC1F4972F7B}"/>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9" name="Espace réservé du numéro de diapositive 8">
            <a:extLst>
              <a:ext uri="{FF2B5EF4-FFF2-40B4-BE49-F238E27FC236}">
                <a16:creationId xmlns:a16="http://schemas.microsoft.com/office/drawing/2014/main" id="{3ABE7744-A609-4407-9623-3F94F0047604}"/>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302091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EDDFB-93FF-4133-AC0D-F2662A9CFD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7A7F69D-24D7-445A-9120-C21682E1F35C}"/>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4" name="Espace réservé du pied de page 3">
            <a:extLst>
              <a:ext uri="{FF2B5EF4-FFF2-40B4-BE49-F238E27FC236}">
                <a16:creationId xmlns:a16="http://schemas.microsoft.com/office/drawing/2014/main" id="{7ECACC29-BF0E-4790-B0BF-790D7D8E7D8A}"/>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u numéro de diapositive 4">
            <a:extLst>
              <a:ext uri="{FF2B5EF4-FFF2-40B4-BE49-F238E27FC236}">
                <a16:creationId xmlns:a16="http://schemas.microsoft.com/office/drawing/2014/main" id="{762D2FED-C5B7-4BCC-8C4D-6453A262B7ED}"/>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126764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48F511-028D-4B3B-B328-578F70F7E868}"/>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3" name="Espace réservé du pied de page 2">
            <a:extLst>
              <a:ext uri="{FF2B5EF4-FFF2-40B4-BE49-F238E27FC236}">
                <a16:creationId xmlns:a16="http://schemas.microsoft.com/office/drawing/2014/main" id="{6551431B-B3C6-4022-BBEA-31A40EBDD50E}"/>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4" name="Espace réservé du numéro de diapositive 3">
            <a:extLst>
              <a:ext uri="{FF2B5EF4-FFF2-40B4-BE49-F238E27FC236}">
                <a16:creationId xmlns:a16="http://schemas.microsoft.com/office/drawing/2014/main" id="{8A207560-14E4-4E2A-B001-6BDEBC50A8DC}"/>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281292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97577-76CE-4839-A942-AFAA77B4B46B}"/>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99C24AFA-7954-4AAD-BC1D-9DD6E69BB5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1D8115C-38C1-4581-9032-A596B0BE38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9D30DB-BFCF-4B20-8CCB-75A4E0AF67AB}"/>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pied de page 5">
            <a:extLst>
              <a:ext uri="{FF2B5EF4-FFF2-40B4-BE49-F238E27FC236}">
                <a16:creationId xmlns:a16="http://schemas.microsoft.com/office/drawing/2014/main" id="{F4A7297F-4D73-4F25-8DBB-2E6FE3CE90A5}"/>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7" name="Espace réservé du numéro de diapositive 6">
            <a:extLst>
              <a:ext uri="{FF2B5EF4-FFF2-40B4-BE49-F238E27FC236}">
                <a16:creationId xmlns:a16="http://schemas.microsoft.com/office/drawing/2014/main" id="{0928E337-A3F0-4A11-BD4D-A38B4CE71BBC}"/>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210743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417E9-7234-4E51-9348-D0ACBFDCE9E5}"/>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7AC56954-FD0B-4E2B-8EB2-5A2CEFEFD1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CB27E2F6-9944-435F-A035-201FF17979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D6F6BB-E513-4E01-86EA-D28BB1E45438}"/>
              </a:ext>
            </a:extLst>
          </p:cNvPr>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pied de page 5">
            <a:extLst>
              <a:ext uri="{FF2B5EF4-FFF2-40B4-BE49-F238E27FC236}">
                <a16:creationId xmlns:a16="http://schemas.microsoft.com/office/drawing/2014/main" id="{2DA3E4B0-E91A-4D9F-8C96-177B865F4E60}"/>
              </a:ext>
            </a:extLst>
          </p:cNvPr>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7" name="Espace réservé du numéro de diapositive 6">
            <a:extLst>
              <a:ext uri="{FF2B5EF4-FFF2-40B4-BE49-F238E27FC236}">
                <a16:creationId xmlns:a16="http://schemas.microsoft.com/office/drawing/2014/main" id="{12DD7927-22A8-4344-9244-A2CC7EB0015E}"/>
              </a:ext>
            </a:extLst>
          </p:cNvPr>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122651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90000">
              <a:schemeClr val="accent2">
                <a:lumMod val="45000"/>
                <a:lumOff val="55000"/>
                <a:alpha val="55000"/>
              </a:schemeClr>
            </a:gs>
            <a:gs pos="80000">
              <a:schemeClr val="accent2">
                <a:lumMod val="45000"/>
                <a:lumOff val="55000"/>
                <a:alpha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ACCBB-17A4-4BA4-9979-7A9B53F97556}"/>
              </a:ext>
            </a:extLst>
          </p:cNvPr>
          <p:cNvSpPr/>
          <p:nvPr/>
        </p:nvSpPr>
        <p:spPr>
          <a:xfrm>
            <a:off x="0" y="6261832"/>
            <a:ext cx="9144000" cy="59616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3D32158C-7575-4035-BE53-C53614623E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115CAAF-38F0-45B9-8A2C-95105D79BA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BA101BAA-FC66-4CF4-904C-A1F3941DFD3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8600" y="6298278"/>
            <a:ext cx="541403" cy="486965"/>
          </a:xfrm>
          <a:prstGeom prst="rect">
            <a:avLst/>
          </a:prstGeom>
        </p:spPr>
      </p:pic>
      <p:sp>
        <p:nvSpPr>
          <p:cNvPr id="4" name="Espace réservé de la date 3">
            <a:extLst>
              <a:ext uri="{FF2B5EF4-FFF2-40B4-BE49-F238E27FC236}">
                <a16:creationId xmlns:a16="http://schemas.microsoft.com/office/drawing/2014/main" id="{5794717A-5016-490F-BCE1-FBD796BA7355}"/>
              </a:ext>
            </a:extLst>
          </p:cNvPr>
          <p:cNvSpPr>
            <a:spLocks noGrp="1"/>
          </p:cNvSpPr>
          <p:nvPr>
            <p:ph type="dt" sz="half" idx="2"/>
          </p:nvPr>
        </p:nvSpPr>
        <p:spPr>
          <a:xfrm>
            <a:off x="770003" y="6356351"/>
            <a:ext cx="1855432" cy="365125"/>
          </a:xfrm>
          <a:prstGeom prst="rect">
            <a:avLst/>
          </a:prstGeom>
        </p:spPr>
        <p:txBody>
          <a:bodyPr vert="horz" lIns="91440" tIns="45720" rIns="91440" bIns="45720" rtlCol="0" anchor="ctr"/>
          <a:lstStyle>
            <a:lvl1pPr algn="l">
              <a:defRPr sz="800" b="0" i="1">
                <a:solidFill>
                  <a:schemeClr val="bg1"/>
                </a:solidFill>
              </a:defRPr>
            </a:lvl1pPr>
          </a:lstStyle>
          <a:p>
            <a:pPr marL="12700">
              <a:spcBef>
                <a:spcPts val="110"/>
              </a:spcBef>
            </a:pPr>
            <a:r>
              <a:rPr lang="fr-FR" spc="-5"/>
              <a:t>SOUMBOUNOU ALIOUNE HASSIMI</a:t>
            </a:r>
            <a:endParaRPr lang="fr-FR" spc="-5" dirty="0"/>
          </a:p>
        </p:txBody>
      </p:sp>
      <p:sp>
        <p:nvSpPr>
          <p:cNvPr id="5" name="Espace réservé du pied de page 4">
            <a:extLst>
              <a:ext uri="{FF2B5EF4-FFF2-40B4-BE49-F238E27FC236}">
                <a16:creationId xmlns:a16="http://schemas.microsoft.com/office/drawing/2014/main" id="{C6464925-3EBE-46B1-A8AC-33AED650072C}"/>
              </a:ext>
            </a:extLst>
          </p:cNvPr>
          <p:cNvSpPr>
            <a:spLocks noGrp="1"/>
          </p:cNvSpPr>
          <p:nvPr>
            <p:ph type="ftr" sz="quarter" idx="3"/>
          </p:nvPr>
        </p:nvSpPr>
        <p:spPr>
          <a:xfrm>
            <a:off x="2671117" y="6356351"/>
            <a:ext cx="5288318" cy="365125"/>
          </a:xfrm>
          <a:prstGeom prst="rect">
            <a:avLst/>
          </a:prstGeom>
        </p:spPr>
        <p:txBody>
          <a:bodyPr vert="horz" lIns="91440" tIns="45720" rIns="91440" bIns="45720" rtlCol="0" anchor="ctr"/>
          <a:lstStyle>
            <a:lvl1pPr algn="ctr">
              <a:defRPr sz="800">
                <a:solidFill>
                  <a:schemeClr val="bg1"/>
                </a:solidFill>
              </a:defRPr>
            </a:lvl1pPr>
          </a:lstStyle>
          <a:p>
            <a:pPr marL="12700">
              <a:lnSpc>
                <a:spcPct val="100000"/>
              </a:lnSpc>
              <a:spcBef>
                <a:spcPts val="110"/>
              </a:spcBef>
            </a:pPr>
            <a:r>
              <a:rPr lang="fr-FR" dirty="0"/>
              <a:t>GESTION DU STRESS ET DU TEMPS GAGE D’EFFICACITE DES FONDÉS DE POUVOIRS ET SOUS DIRECTEURS DU TRÉSOR</a:t>
            </a:r>
          </a:p>
        </p:txBody>
      </p:sp>
      <p:sp>
        <p:nvSpPr>
          <p:cNvPr id="6" name="Espace réservé du numéro de diapositive 5">
            <a:extLst>
              <a:ext uri="{FF2B5EF4-FFF2-40B4-BE49-F238E27FC236}">
                <a16:creationId xmlns:a16="http://schemas.microsoft.com/office/drawing/2014/main" id="{B3625894-E13F-4DBA-A5CF-F91979D2F3F9}"/>
              </a:ext>
            </a:extLst>
          </p:cNvPr>
          <p:cNvSpPr>
            <a:spLocks noGrp="1"/>
          </p:cNvSpPr>
          <p:nvPr>
            <p:ph type="sldNum" sz="quarter" idx="4"/>
          </p:nvPr>
        </p:nvSpPr>
        <p:spPr>
          <a:xfrm>
            <a:off x="8111835" y="6356351"/>
            <a:ext cx="666750" cy="365125"/>
          </a:xfrm>
          <a:prstGeom prst="rect">
            <a:avLst/>
          </a:prstGeom>
        </p:spPr>
        <p:txBody>
          <a:bodyPr vert="horz" lIns="91440" tIns="45720" rIns="91440" bIns="45720" rtlCol="0" anchor="ctr"/>
          <a:lstStyle>
            <a:lvl1pPr algn="r">
              <a:defRPr sz="1050" b="1">
                <a:solidFill>
                  <a:schemeClr val="bg1"/>
                </a:solidFill>
              </a:defRPr>
            </a:lvl1pPr>
          </a:lstStyle>
          <a:p>
            <a:pPr marL="38100">
              <a:lnSpc>
                <a:spcPct val="100000"/>
              </a:lnSpc>
              <a:spcBef>
                <a:spcPts val="110"/>
              </a:spcBef>
            </a:pPr>
            <a:fld id="{81D60167-4931-47E6-BA6A-407CBD079E47}" type="slidenum">
              <a:rPr lang="fr-FR" smtClean="0"/>
              <a:pPr marL="38100">
                <a:lnSpc>
                  <a:spcPct val="100000"/>
                </a:lnSpc>
                <a:spcBef>
                  <a:spcPts val="110"/>
                </a:spcBef>
              </a:pPr>
              <a:t>‹N°›</a:t>
            </a:fld>
            <a:endParaRPr lang="fr-FR" dirty="0"/>
          </a:p>
        </p:txBody>
      </p:sp>
    </p:spTree>
    <p:extLst>
      <p:ext uri="{BB962C8B-B14F-4D97-AF65-F5344CB8AC3E}">
        <p14:creationId xmlns:p14="http://schemas.microsoft.com/office/powerpoint/2010/main" val="19280586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1.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4.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https://www.healthyprofwork.com/accounting/#preliminary-findings"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69CA43E-DF7C-4174-BD61-53BA206B3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02" y="2451730"/>
            <a:ext cx="10957975" cy="4433654"/>
          </a:xfrm>
          <a:prstGeom prst="rect">
            <a:avLst/>
          </a:prstGeom>
        </p:spPr>
      </p:pic>
      <p:sp>
        <p:nvSpPr>
          <p:cNvPr id="20" name="object 9">
            <a:extLst>
              <a:ext uri="{FF2B5EF4-FFF2-40B4-BE49-F238E27FC236}">
                <a16:creationId xmlns:a16="http://schemas.microsoft.com/office/drawing/2014/main" id="{118E7683-99A0-4DD6-BE6F-D5663E6771E0}"/>
              </a:ext>
            </a:extLst>
          </p:cNvPr>
          <p:cNvSpPr txBox="1"/>
          <p:nvPr/>
        </p:nvSpPr>
        <p:spPr>
          <a:xfrm>
            <a:off x="5029200" y="5884451"/>
            <a:ext cx="4942783" cy="1436291"/>
          </a:xfrm>
          <a:prstGeom prst="rect">
            <a:avLst/>
          </a:prstGeom>
          <a:solidFill>
            <a:srgbClr val="FF4814"/>
          </a:solidFill>
          <a:ln>
            <a:noFill/>
          </a:ln>
        </p:spPr>
        <p:txBody>
          <a:bodyPr vert="horz" wrap="square" lIns="0" tIns="12700" rIns="0" bIns="0" rtlCol="0">
            <a:spAutoFit/>
          </a:bodyPr>
          <a:lstStyle/>
          <a:p>
            <a:pPr marL="58419" marR="1469390" algn="ctr">
              <a:spcBef>
                <a:spcPts val="475"/>
              </a:spcBef>
            </a:pPr>
            <a:r>
              <a:rPr lang="fr-FR" sz="1600" i="1" u="sng" spc="-5" dirty="0">
                <a:solidFill>
                  <a:schemeClr val="bg1"/>
                </a:solidFill>
                <a:latin typeface="Century Gothic"/>
                <a:cs typeface="Century Gothic"/>
              </a:rPr>
              <a:t>Lieu:</a:t>
            </a:r>
          </a:p>
          <a:p>
            <a:pPr marL="58419" marR="1469390" algn="ctr">
              <a:spcBef>
                <a:spcPts val="475"/>
              </a:spcBef>
            </a:pPr>
            <a:r>
              <a:rPr lang="fr-FR" sz="1600" b="1" spc="-5" dirty="0">
                <a:solidFill>
                  <a:schemeClr val="bg1"/>
                </a:solidFill>
                <a:effectLst>
                  <a:outerShdw blurRad="38100" dist="38100" dir="2700000" algn="tl">
                    <a:srgbClr val="000000">
                      <a:alpha val="43137"/>
                    </a:srgbClr>
                  </a:outerShdw>
                </a:effectLst>
                <a:latin typeface="Century Gothic"/>
                <a:cs typeface="Century Gothic"/>
              </a:rPr>
              <a:t>Salle de Conférence de l’</a:t>
            </a:r>
            <a:r>
              <a:rPr lang="fr-FR" sz="1600" b="1" spc="-5" dirty="0" err="1">
                <a:solidFill>
                  <a:schemeClr val="bg1"/>
                </a:solidFill>
                <a:effectLst>
                  <a:outerShdw blurRad="38100" dist="38100" dir="2700000" algn="tl">
                    <a:srgbClr val="000000">
                      <a:alpha val="43137"/>
                    </a:srgbClr>
                  </a:outerShdw>
                </a:effectLst>
                <a:latin typeface="Century Gothic"/>
                <a:cs typeface="Century Gothic"/>
              </a:rPr>
              <a:t>hotel</a:t>
            </a:r>
            <a:r>
              <a:rPr lang="fr-FR" sz="1600" b="1" spc="-5" dirty="0">
                <a:solidFill>
                  <a:schemeClr val="bg1"/>
                </a:solidFill>
                <a:effectLst>
                  <a:outerShdw blurRad="38100" dist="38100" dir="2700000" algn="tl">
                    <a:srgbClr val="000000">
                      <a:alpha val="43137"/>
                    </a:srgbClr>
                  </a:outerShdw>
                </a:effectLst>
                <a:latin typeface="Century Gothic"/>
                <a:cs typeface="Century Gothic"/>
              </a:rPr>
              <a:t> </a:t>
            </a:r>
            <a:r>
              <a:rPr lang="fr-FR" sz="1600" b="1" spc="-5">
                <a:solidFill>
                  <a:schemeClr val="bg1"/>
                </a:solidFill>
                <a:effectLst>
                  <a:outerShdw blurRad="38100" dist="38100" dir="2700000" algn="tl">
                    <a:srgbClr val="000000">
                      <a:alpha val="43137"/>
                    </a:srgbClr>
                  </a:outerShdw>
                </a:effectLst>
                <a:latin typeface="Century Gothic"/>
                <a:cs typeface="Century Gothic"/>
              </a:rPr>
              <a:t>parlementaire de </a:t>
            </a:r>
          </a:p>
          <a:p>
            <a:pPr marL="58419" marR="1469390" algn="ctr">
              <a:spcBef>
                <a:spcPts val="475"/>
              </a:spcBef>
            </a:pPr>
            <a:r>
              <a:rPr lang="fr-FR" sz="1600" b="1" spc="-5">
                <a:solidFill>
                  <a:schemeClr val="bg1"/>
                </a:solidFill>
                <a:effectLst>
                  <a:outerShdw blurRad="38100" dist="38100" dir="2700000" algn="tl">
                    <a:srgbClr val="000000">
                      <a:alpha val="43137"/>
                    </a:srgbClr>
                  </a:outerShdw>
                </a:effectLst>
                <a:latin typeface="Century Gothic"/>
                <a:cs typeface="Century Gothic"/>
              </a:rPr>
              <a:t>YAMOUSSOUKRO</a:t>
            </a:r>
            <a:endParaRPr lang="fr-FR" sz="1600" b="1" spc="-5" dirty="0">
              <a:solidFill>
                <a:schemeClr val="bg1"/>
              </a:solidFill>
              <a:effectLst>
                <a:outerShdw blurRad="38100" dist="38100" dir="2700000" algn="tl">
                  <a:srgbClr val="000000">
                    <a:alpha val="43137"/>
                  </a:srgbClr>
                </a:outerShdw>
              </a:effectLst>
              <a:latin typeface="Century Gothic"/>
              <a:cs typeface="Century Gothic"/>
            </a:endParaRPr>
          </a:p>
          <a:p>
            <a:pPr marL="58419" marR="1469390" algn="ctr">
              <a:spcBef>
                <a:spcPts val="475"/>
              </a:spcBef>
            </a:pPr>
            <a:endParaRPr lang="fr-FR" sz="1600" b="1" dirty="0">
              <a:solidFill>
                <a:schemeClr val="bg1"/>
              </a:solidFill>
              <a:effectLst>
                <a:outerShdw blurRad="38100" dist="38100" dir="2700000" algn="tl">
                  <a:srgbClr val="000000">
                    <a:alpha val="43137"/>
                  </a:srgbClr>
                </a:outerShdw>
              </a:effectLst>
              <a:latin typeface="Century Gothic"/>
              <a:cs typeface="Century Gothic"/>
            </a:endParaRPr>
          </a:p>
        </p:txBody>
      </p:sp>
      <p:sp>
        <p:nvSpPr>
          <p:cNvPr id="16" name="Sous-titre 6">
            <a:extLst>
              <a:ext uri="{FF2B5EF4-FFF2-40B4-BE49-F238E27FC236}">
                <a16:creationId xmlns:a16="http://schemas.microsoft.com/office/drawing/2014/main" id="{7074AE3D-79BE-4A67-8173-9AC4722BD62C}"/>
              </a:ext>
            </a:extLst>
          </p:cNvPr>
          <p:cNvSpPr txBox="1">
            <a:spLocks/>
          </p:cNvSpPr>
          <p:nvPr/>
        </p:nvSpPr>
        <p:spPr>
          <a:xfrm>
            <a:off x="1948206" y="304800"/>
            <a:ext cx="7086600" cy="16557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None/>
            </a:pPr>
            <a:r>
              <a:rPr lang="fr-FR" sz="2500" spc="-5" dirty="0">
                <a:effectLst>
                  <a:outerShdw blurRad="38100" dist="38100" dir="2700000" algn="tl">
                    <a:srgbClr val="000000">
                      <a:alpha val="43137"/>
                    </a:srgbClr>
                  </a:outerShdw>
                </a:effectLst>
                <a:latin typeface="HomepageBaukasten Bold" pitchFamily="2" charset="0"/>
                <a:cs typeface="Century Gothic"/>
              </a:rPr>
              <a:t>LA GESTION DU STRESS EN MILIEU PROFESSIONNEL: CAS DES PAYEURS A L’ETRANGERS DE LA DIRECTION GENERALE DU TRESOR ET DE LA COMPTABILITE PUBLIQUE</a:t>
            </a:r>
            <a:br>
              <a:rPr lang="fr-FR" sz="2500" spc="-5" dirty="0">
                <a:effectLst>
                  <a:outerShdw blurRad="38100" dist="38100" dir="2700000" algn="tl">
                    <a:srgbClr val="000000">
                      <a:alpha val="43137"/>
                    </a:srgbClr>
                  </a:outerShdw>
                </a:effectLst>
                <a:latin typeface="HomepageBaukasten Bold" pitchFamily="2" charset="0"/>
                <a:cs typeface="Century Gothic"/>
              </a:rPr>
            </a:br>
            <a:r>
              <a:rPr lang="fr-FR" sz="2500" spc="-5" dirty="0">
                <a:effectLst>
                  <a:outerShdw blurRad="38100" dist="38100" dir="2700000" algn="tl">
                    <a:srgbClr val="000000">
                      <a:alpha val="43137"/>
                    </a:srgbClr>
                  </a:outerShdw>
                </a:effectLst>
                <a:latin typeface="HomepageBaukasten Bold" pitchFamily="2" charset="0"/>
                <a:cs typeface="Century Gothic"/>
              </a:rPr>
              <a:t> </a:t>
            </a:r>
            <a:endParaRPr lang="fr-FR" sz="2500" dirty="0">
              <a:effectLst>
                <a:outerShdw blurRad="38100" dist="38100" dir="2700000" algn="tl">
                  <a:srgbClr val="000000">
                    <a:alpha val="43137"/>
                  </a:srgbClr>
                </a:outerShdw>
              </a:effectLst>
              <a:latin typeface="HomepageBaukasten Bold" pitchFamily="2" charset="0"/>
              <a:cs typeface="Century Gothic"/>
            </a:endParaRPr>
          </a:p>
          <a:p>
            <a:pPr algn="ctr"/>
            <a:endParaRPr lang="fr-FR" sz="2500" dirty="0"/>
          </a:p>
        </p:txBody>
      </p:sp>
      <p:sp>
        <p:nvSpPr>
          <p:cNvPr id="17" name="object 9">
            <a:extLst>
              <a:ext uri="{FF2B5EF4-FFF2-40B4-BE49-F238E27FC236}">
                <a16:creationId xmlns:a16="http://schemas.microsoft.com/office/drawing/2014/main" id="{1C16E3AE-BC12-4E23-A851-367961AE2348}"/>
              </a:ext>
            </a:extLst>
          </p:cNvPr>
          <p:cNvSpPr txBox="1"/>
          <p:nvPr/>
        </p:nvSpPr>
        <p:spPr>
          <a:xfrm>
            <a:off x="5336058" y="2514600"/>
            <a:ext cx="2838678" cy="1674817"/>
          </a:xfrm>
          <a:prstGeom prst="rect">
            <a:avLst/>
          </a:prstGeom>
        </p:spPr>
        <p:txBody>
          <a:bodyPr vert="horz" wrap="square" lIns="0" tIns="12700" rIns="0" bIns="0" rtlCol="0">
            <a:spAutoFit/>
          </a:bodyPr>
          <a:lstStyle/>
          <a:p>
            <a:pPr marL="58419" algn="ctr">
              <a:lnSpc>
                <a:spcPct val="150000"/>
              </a:lnSpc>
              <a:spcBef>
                <a:spcPts val="5"/>
              </a:spcBef>
            </a:pPr>
            <a:r>
              <a:rPr sz="1800" i="1" u="sng" dirty="0">
                <a:solidFill>
                  <a:schemeClr val="bg1"/>
                </a:solidFill>
                <a:latin typeface="Century Gothic"/>
                <a:cs typeface="Century Gothic"/>
              </a:rPr>
              <a:t>Animation :</a:t>
            </a:r>
            <a:endParaRPr lang="fr-FR" sz="1800" i="1" u="sng" dirty="0">
              <a:solidFill>
                <a:schemeClr val="bg1"/>
              </a:solidFill>
              <a:latin typeface="Century Gothic"/>
              <a:cs typeface="Century Gothic"/>
            </a:endParaRPr>
          </a:p>
          <a:p>
            <a:pPr marL="58419" algn="ctr">
              <a:lnSpc>
                <a:spcPct val="100000"/>
              </a:lnSpc>
              <a:spcBef>
                <a:spcPts val="5"/>
              </a:spcBef>
            </a:pPr>
            <a:r>
              <a:rPr lang="fr-FR" sz="2000" b="1" spc="-5" dirty="0">
                <a:solidFill>
                  <a:schemeClr val="bg1"/>
                </a:solidFill>
                <a:effectLst>
                  <a:outerShdw blurRad="38100" dist="38100" dir="2700000" algn="tl">
                    <a:srgbClr val="000000">
                      <a:alpha val="43137"/>
                    </a:srgbClr>
                  </a:outerShdw>
                </a:effectLst>
                <a:latin typeface="Century Gothic"/>
                <a:cs typeface="Century Gothic"/>
              </a:rPr>
              <a:t>SOUMBOUNOU</a:t>
            </a:r>
          </a:p>
          <a:p>
            <a:pPr marL="58419" algn="ctr">
              <a:lnSpc>
                <a:spcPct val="100000"/>
              </a:lnSpc>
              <a:spcBef>
                <a:spcPts val="5"/>
              </a:spcBef>
            </a:pPr>
            <a:r>
              <a:rPr lang="fr-FR" sz="2000" spc="-5" dirty="0">
                <a:solidFill>
                  <a:schemeClr val="bg1"/>
                </a:solidFill>
                <a:latin typeface="Century Gothic"/>
                <a:cs typeface="Century Gothic"/>
              </a:rPr>
              <a:t>Alioune </a:t>
            </a:r>
            <a:r>
              <a:rPr lang="fr-FR" sz="2000" spc="-5" dirty="0" err="1">
                <a:solidFill>
                  <a:schemeClr val="bg1"/>
                </a:solidFill>
                <a:latin typeface="Century Gothic"/>
                <a:cs typeface="Century Gothic"/>
              </a:rPr>
              <a:t>Hassimi</a:t>
            </a:r>
            <a:endParaRPr lang="fr-FR" sz="2000" spc="-5" dirty="0">
              <a:solidFill>
                <a:schemeClr val="bg1"/>
              </a:solidFill>
              <a:latin typeface="Century Gothic"/>
              <a:cs typeface="Century Gothic"/>
            </a:endParaRPr>
          </a:p>
          <a:p>
            <a:pPr marL="58419" algn="ctr">
              <a:lnSpc>
                <a:spcPct val="100000"/>
              </a:lnSpc>
              <a:spcBef>
                <a:spcPts val="5"/>
              </a:spcBef>
            </a:pPr>
            <a:endParaRPr lang="fr-FR" sz="500" spc="-5" dirty="0">
              <a:solidFill>
                <a:schemeClr val="bg1"/>
              </a:solidFill>
              <a:latin typeface="Century Gothic"/>
              <a:cs typeface="Century Gothic"/>
            </a:endParaRPr>
          </a:p>
          <a:p>
            <a:pPr marL="58419" algn="ctr">
              <a:lnSpc>
                <a:spcPct val="100000"/>
              </a:lnSpc>
              <a:spcBef>
                <a:spcPts val="5"/>
              </a:spcBef>
            </a:pPr>
            <a:r>
              <a:rPr lang="fr-FR" sz="1200" b="1" i="1" spc="-5" dirty="0">
                <a:solidFill>
                  <a:schemeClr val="bg1"/>
                </a:solidFill>
                <a:effectLst>
                  <a:outerShdw blurRad="38100" dist="38100" dir="2700000" algn="tl">
                    <a:srgbClr val="000000">
                      <a:alpha val="43137"/>
                    </a:srgbClr>
                  </a:outerShdw>
                </a:effectLst>
                <a:latin typeface="Century Gothic"/>
                <a:cs typeface="Century Gothic"/>
              </a:rPr>
              <a:t>Administrateur Principal des Services Financier</a:t>
            </a:r>
          </a:p>
          <a:p>
            <a:pPr marL="58419" algn="ctr">
              <a:lnSpc>
                <a:spcPct val="100000"/>
              </a:lnSpc>
              <a:spcBef>
                <a:spcPts val="5"/>
              </a:spcBef>
            </a:pPr>
            <a:r>
              <a:rPr lang="fr-FR" sz="1200" b="1" i="1" spc="-5" dirty="0">
                <a:solidFill>
                  <a:schemeClr val="bg1"/>
                </a:solidFill>
                <a:effectLst>
                  <a:outerShdw blurRad="38100" dist="38100" dir="2700000" algn="tl">
                    <a:srgbClr val="000000">
                      <a:alpha val="43137"/>
                    </a:srgbClr>
                  </a:outerShdw>
                </a:effectLst>
                <a:latin typeface="Century Gothic"/>
                <a:cs typeface="Century Gothic"/>
              </a:rPr>
              <a:t>Trésorier Principal de Marcory</a:t>
            </a:r>
            <a:endParaRPr lang="fr-FR" sz="1200" b="1" i="1" dirty="0">
              <a:solidFill>
                <a:schemeClr val="bg1"/>
              </a:solidFill>
              <a:effectLst>
                <a:outerShdw blurRad="38100" dist="38100" dir="2700000" algn="tl">
                  <a:srgbClr val="000000">
                    <a:alpha val="43137"/>
                  </a:srgbClr>
                </a:outerShdw>
              </a:effectLst>
              <a:latin typeface="Century Gothic"/>
              <a:cs typeface="Century Gothic"/>
            </a:endParaRPr>
          </a:p>
        </p:txBody>
      </p:sp>
      <p:pic>
        <p:nvPicPr>
          <p:cNvPr id="18" name="Image 17">
            <a:extLst>
              <a:ext uri="{FF2B5EF4-FFF2-40B4-BE49-F238E27FC236}">
                <a16:creationId xmlns:a16="http://schemas.microsoft.com/office/drawing/2014/main" id="{5032CFC0-80E3-4DEB-B411-8D2D5F8CC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64" y="304800"/>
            <a:ext cx="1752600" cy="1576376"/>
          </a:xfrm>
          <a:prstGeom prst="rect">
            <a:avLst/>
          </a:prstGeom>
          <a:effectLst>
            <a:outerShdw blurRad="50800" dist="38100" dir="2700000" algn="tl" rotWithShape="0">
              <a:prstClr val="black">
                <a:alpha val="40000"/>
              </a:prstClr>
            </a:outerShdw>
          </a:effectLst>
        </p:spPr>
      </p:pic>
      <p:sp>
        <p:nvSpPr>
          <p:cNvPr id="19" name="ZoneTexte 18">
            <a:extLst>
              <a:ext uri="{FF2B5EF4-FFF2-40B4-BE49-F238E27FC236}">
                <a16:creationId xmlns:a16="http://schemas.microsoft.com/office/drawing/2014/main" id="{39BE1E5E-BAC7-4B86-9CBD-AB9582ADBCB1}"/>
              </a:ext>
            </a:extLst>
          </p:cNvPr>
          <p:cNvSpPr txBox="1"/>
          <p:nvPr/>
        </p:nvSpPr>
        <p:spPr>
          <a:xfrm>
            <a:off x="2971800" y="2991398"/>
            <a:ext cx="851515" cy="461665"/>
          </a:xfrm>
          <a:prstGeom prst="rect">
            <a:avLst/>
          </a:prstGeom>
          <a:noFill/>
        </p:spPr>
        <p:txBody>
          <a:bodyPr wrap="none" rtlCol="0">
            <a:spAutoFit/>
          </a:bodyPr>
          <a:lstStyle/>
          <a:p>
            <a:r>
              <a:rPr lang="fr-FR" sz="2400" dirty="0">
                <a:solidFill>
                  <a:schemeClr val="bg1"/>
                </a:solidFill>
                <a:latin typeface="HomepageBaukasten Bold" pitchFamily="2" charset="0"/>
              </a:rPr>
              <a:t>2024</a:t>
            </a:r>
          </a:p>
        </p:txBody>
      </p:sp>
      <p:sp>
        <p:nvSpPr>
          <p:cNvPr id="21" name="object 9">
            <a:extLst>
              <a:ext uri="{FF2B5EF4-FFF2-40B4-BE49-F238E27FC236}">
                <a16:creationId xmlns:a16="http://schemas.microsoft.com/office/drawing/2014/main" id="{3A08D9ED-59C1-4246-8522-D786DB298433}"/>
              </a:ext>
            </a:extLst>
          </p:cNvPr>
          <p:cNvSpPr txBox="1"/>
          <p:nvPr/>
        </p:nvSpPr>
        <p:spPr>
          <a:xfrm>
            <a:off x="4495800" y="4484596"/>
            <a:ext cx="3513389" cy="815608"/>
          </a:xfrm>
          <a:prstGeom prst="rect">
            <a:avLst/>
          </a:prstGeom>
        </p:spPr>
        <p:txBody>
          <a:bodyPr vert="horz" wrap="square" lIns="0" tIns="12700" rIns="0" bIns="0" rtlCol="0">
            <a:spAutoFit/>
          </a:bodyPr>
          <a:lstStyle/>
          <a:p>
            <a:pPr marL="58419" marR="1469390" algn="ctr">
              <a:spcBef>
                <a:spcPts val="475"/>
              </a:spcBef>
            </a:pPr>
            <a:r>
              <a:rPr lang="fr-FR" sz="1600" i="1" u="sng" spc="-5" dirty="0">
                <a:solidFill>
                  <a:schemeClr val="bg1"/>
                </a:solidFill>
                <a:latin typeface="Century Gothic"/>
                <a:cs typeface="Century Gothic"/>
              </a:rPr>
              <a:t>Date:</a:t>
            </a:r>
          </a:p>
          <a:p>
            <a:pPr marL="58419" marR="1469390" algn="ctr">
              <a:spcBef>
                <a:spcPts val="475"/>
              </a:spcBef>
            </a:pPr>
            <a:r>
              <a:rPr lang="fr-FR" sz="1600" b="1" spc="-5" dirty="0">
                <a:solidFill>
                  <a:schemeClr val="bg1"/>
                </a:solidFill>
                <a:effectLst>
                  <a:outerShdw blurRad="38100" dist="38100" dir="2700000" algn="tl">
                    <a:srgbClr val="000000">
                      <a:alpha val="43137"/>
                    </a:srgbClr>
                  </a:outerShdw>
                </a:effectLst>
                <a:latin typeface="Century Gothic"/>
                <a:cs typeface="Century Gothic"/>
              </a:rPr>
              <a:t>MARDI 15 OCTOBRE 2024</a:t>
            </a:r>
            <a:r>
              <a:rPr sz="1600" b="1" spc="-5" dirty="0">
                <a:solidFill>
                  <a:schemeClr val="bg1"/>
                </a:solidFill>
                <a:effectLst>
                  <a:outerShdw blurRad="38100" dist="38100" dir="2700000" algn="tl">
                    <a:srgbClr val="000000">
                      <a:alpha val="43137"/>
                    </a:srgbClr>
                  </a:outerShdw>
                </a:effectLst>
                <a:latin typeface="Century Gothic"/>
                <a:cs typeface="Century Gothic"/>
              </a:rPr>
              <a:t> </a:t>
            </a:r>
            <a:endParaRPr lang="fr-FR" sz="1600" b="1" spc="-5" dirty="0">
              <a:solidFill>
                <a:schemeClr val="bg1"/>
              </a:solidFill>
              <a:effectLst>
                <a:outerShdw blurRad="38100" dist="38100" dir="2700000" algn="tl">
                  <a:srgbClr val="000000">
                    <a:alpha val="43137"/>
                  </a:srgbClr>
                </a:outerShdw>
              </a:effectLst>
              <a:latin typeface="Century Gothic"/>
              <a:cs typeface="Century Gothic"/>
            </a:endParaRPr>
          </a:p>
        </p:txBody>
      </p:sp>
      <p:sp>
        <p:nvSpPr>
          <p:cNvPr id="23" name="Rectangle 22">
            <a:extLst>
              <a:ext uri="{FF2B5EF4-FFF2-40B4-BE49-F238E27FC236}">
                <a16:creationId xmlns:a16="http://schemas.microsoft.com/office/drawing/2014/main" id="{05A5DDC4-18DE-4CEC-8FD5-CAFDAB9C856C}"/>
              </a:ext>
            </a:extLst>
          </p:cNvPr>
          <p:cNvSpPr/>
          <p:nvPr/>
        </p:nvSpPr>
        <p:spPr>
          <a:xfrm>
            <a:off x="0" y="2058177"/>
            <a:ext cx="9144000" cy="375997"/>
          </a:xfrm>
          <a:prstGeom prst="rect">
            <a:avLst/>
          </a:prstGeom>
          <a:solidFill>
            <a:srgbClr val="007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0739" y="260648"/>
            <a:ext cx="8407846" cy="975642"/>
          </a:xfrm>
        </p:spPr>
        <p:txBody>
          <a:bodyPr/>
          <a:lstStyle/>
          <a:p>
            <a:pPr algn="ctr"/>
            <a:r>
              <a:rPr lang="fr-FR" b="1" dirty="0">
                <a:latin typeface="Calibri" panose="020F0502020204030204" pitchFamily="34" charset="0"/>
                <a:cs typeface="Calibri" panose="020F0502020204030204" pitchFamily="34" charset="0"/>
              </a:rPr>
              <a:t>II/ LE STRESS ET LA FONCTION DE COMPTABLE</a:t>
            </a:r>
            <a:endParaRPr lang="fr-CI"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107504" y="1484784"/>
            <a:ext cx="9036496" cy="3991298"/>
          </a:xfrm>
        </p:spPr>
        <p:txBody>
          <a:bodyPr>
            <a:normAutofit fontScale="92500" lnSpcReduction="20000"/>
          </a:bodyPr>
          <a:lstStyle/>
          <a:p>
            <a:pPr marL="0" indent="0">
              <a:buNone/>
            </a:pPr>
            <a:r>
              <a:rPr lang="fr-FR" sz="2800" dirty="0"/>
              <a:t>Au niveau du Trésor parmi les fonctions comptables, la fonction de Payeur à l’étranger est la plus stressante et ce pour plusieurs raisons:</a:t>
            </a:r>
          </a:p>
          <a:p>
            <a:pPr>
              <a:buFont typeface="Wingdings" panose="05000000000000000000" pitchFamily="2" charset="2"/>
              <a:buChar char="v"/>
            </a:pPr>
            <a:r>
              <a:rPr lang="fr-FR" sz="2800" dirty="0"/>
              <a:t>éloignement du pays, </a:t>
            </a:r>
          </a:p>
          <a:p>
            <a:pPr>
              <a:buFont typeface="Wingdings" panose="05000000000000000000" pitchFamily="2" charset="2"/>
              <a:buChar char="v"/>
            </a:pPr>
            <a:r>
              <a:rPr lang="fr-FR" sz="2800" dirty="0"/>
              <a:t>ordonnateurs les plus difficiles, </a:t>
            </a:r>
          </a:p>
          <a:p>
            <a:pPr>
              <a:buFont typeface="Wingdings" panose="05000000000000000000" pitchFamily="2" charset="2"/>
              <a:buChar char="v"/>
            </a:pPr>
            <a:r>
              <a:rPr lang="fr-FR" sz="2800" dirty="0"/>
              <a:t>éducation des enfants, </a:t>
            </a:r>
          </a:p>
          <a:p>
            <a:pPr>
              <a:buFont typeface="Wingdings" panose="05000000000000000000" pitchFamily="2" charset="2"/>
              <a:buChar char="v"/>
            </a:pPr>
            <a:r>
              <a:rPr lang="fr-FR" sz="2800" dirty="0"/>
              <a:t>adaptation à une nouvelle culture, </a:t>
            </a:r>
          </a:p>
          <a:p>
            <a:pPr>
              <a:buFont typeface="Wingdings" panose="05000000000000000000" pitchFamily="2" charset="2"/>
              <a:buChar char="v"/>
            </a:pPr>
            <a:r>
              <a:rPr lang="fr-FR" sz="2800" dirty="0"/>
              <a:t>maladie et décès des parents, </a:t>
            </a:r>
          </a:p>
          <a:p>
            <a:pPr>
              <a:buFont typeface="Wingdings" panose="05000000000000000000" pitchFamily="2" charset="2"/>
              <a:buChar char="v"/>
            </a:pPr>
            <a:r>
              <a:rPr lang="fr-FR" sz="2800" dirty="0"/>
              <a:t>seul à faire le travail, </a:t>
            </a:r>
          </a:p>
          <a:p>
            <a:pPr>
              <a:buFont typeface="Wingdings" panose="05000000000000000000" pitchFamily="2" charset="2"/>
              <a:buChar char="v"/>
            </a:pPr>
            <a:r>
              <a:rPr lang="fr-FR" sz="2800" dirty="0"/>
              <a:t>l’</a:t>
            </a:r>
            <a:r>
              <a:rPr lang="fr-FR" sz="2800" dirty="0" err="1"/>
              <a:t>anxieté</a:t>
            </a:r>
            <a:r>
              <a:rPr lang="fr-FR" sz="2800" dirty="0"/>
              <a:t> à l’approche de la fin de mission</a:t>
            </a:r>
          </a:p>
          <a:p>
            <a:pPr>
              <a:buFont typeface="Wingdings" panose="05000000000000000000" pitchFamily="2" charset="2"/>
              <a:buChar char="v"/>
            </a:pPr>
            <a:r>
              <a:rPr lang="fr-FR" sz="2800" dirty="0"/>
              <a:t>Relation conflictuelle avec les diplomates,,,</a:t>
            </a:r>
            <a:endParaRPr lang="fr-CI" sz="2800" dirty="0"/>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10</a:t>
            </a:fld>
            <a:endParaRPr lang="fr-FR" dirty="0"/>
          </a:p>
        </p:txBody>
      </p:sp>
    </p:spTree>
    <p:extLst>
      <p:ext uri="{BB962C8B-B14F-4D97-AF65-F5344CB8AC3E}">
        <p14:creationId xmlns:p14="http://schemas.microsoft.com/office/powerpoint/2010/main" val="341236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535" y="620688"/>
            <a:ext cx="8383049" cy="4932761"/>
          </a:xfrm>
          <a:prstGeom prst="rect">
            <a:avLst/>
          </a:prstGeom>
        </p:spPr>
        <p:txBody>
          <a:bodyPr vert="horz" wrap="square" lIns="0" tIns="13335" rIns="0" bIns="0" rtlCol="0">
            <a:spAutoFit/>
          </a:bodyPr>
          <a:lstStyle/>
          <a:p>
            <a:pPr marL="12700" algn="ctr">
              <a:lnSpc>
                <a:spcPct val="100000"/>
              </a:lnSpc>
              <a:spcBef>
                <a:spcPts val="105"/>
              </a:spcBef>
              <a:tabLst>
                <a:tab pos="362585" algn="l"/>
                <a:tab pos="363220" algn="l"/>
              </a:tabLst>
            </a:pPr>
            <a:r>
              <a:rPr lang="fr-FR" sz="2800" b="1" spc="-5" dirty="0">
                <a:cs typeface="Arial"/>
              </a:rPr>
              <a:t>II/ COMPRENDE LES MECANISME DU STRESS</a:t>
            </a:r>
          </a:p>
          <a:p>
            <a:pPr marL="363220" indent="-350520" algn="just">
              <a:lnSpc>
                <a:spcPct val="100000"/>
              </a:lnSpc>
              <a:spcBef>
                <a:spcPts val="105"/>
              </a:spcBef>
              <a:buFont typeface="Arial"/>
              <a:buChar char="•"/>
              <a:tabLst>
                <a:tab pos="362585" algn="l"/>
                <a:tab pos="363220" algn="l"/>
              </a:tabLst>
            </a:pPr>
            <a:endParaRPr lang="fr-FR" sz="2000" b="1" spc="-5" dirty="0">
              <a:cs typeface="Arial"/>
            </a:endParaRPr>
          </a:p>
          <a:p>
            <a:pPr marL="363220" indent="-350520" algn="just">
              <a:lnSpc>
                <a:spcPct val="100000"/>
              </a:lnSpc>
              <a:spcBef>
                <a:spcPts val="105"/>
              </a:spcBef>
              <a:buFont typeface="Arial"/>
              <a:buChar char="•"/>
              <a:tabLst>
                <a:tab pos="362585" algn="l"/>
                <a:tab pos="363220" algn="l"/>
              </a:tabLst>
            </a:pPr>
            <a:r>
              <a:rPr sz="2000" b="1" spc="-5" dirty="0">
                <a:cs typeface="Arial"/>
              </a:rPr>
              <a:t>Le </a:t>
            </a:r>
            <a:r>
              <a:rPr sz="2000" b="1" dirty="0">
                <a:cs typeface="Arial"/>
              </a:rPr>
              <a:t>stress </a:t>
            </a:r>
            <a:r>
              <a:rPr sz="2000" b="1" spc="-5" dirty="0">
                <a:cs typeface="Arial"/>
              </a:rPr>
              <a:t>n’est </a:t>
            </a:r>
            <a:r>
              <a:rPr sz="2000" b="1" dirty="0">
                <a:cs typeface="Arial"/>
              </a:rPr>
              <a:t>pas </a:t>
            </a:r>
            <a:r>
              <a:rPr sz="2000" b="1" spc="-5" dirty="0">
                <a:cs typeface="Arial"/>
              </a:rPr>
              <a:t>une</a:t>
            </a:r>
            <a:r>
              <a:rPr sz="2000" b="1" spc="-75" dirty="0">
                <a:cs typeface="Arial"/>
              </a:rPr>
              <a:t> </a:t>
            </a:r>
            <a:r>
              <a:rPr sz="2000" b="1" spc="-5" dirty="0">
                <a:cs typeface="Arial"/>
              </a:rPr>
              <a:t>maladie</a:t>
            </a:r>
            <a:endParaRPr sz="2000" dirty="0">
              <a:cs typeface="Arial"/>
            </a:endParaRPr>
          </a:p>
          <a:p>
            <a:pPr algn="just">
              <a:lnSpc>
                <a:spcPct val="100000"/>
              </a:lnSpc>
              <a:spcBef>
                <a:spcPts val="25"/>
              </a:spcBef>
              <a:buChar char="•"/>
            </a:pPr>
            <a:endParaRPr sz="1750" dirty="0">
              <a:cs typeface="Arial"/>
            </a:endParaRPr>
          </a:p>
          <a:p>
            <a:pPr marL="363220" marR="47625" indent="-350520" algn="just">
              <a:lnSpc>
                <a:spcPct val="100000"/>
              </a:lnSpc>
              <a:buFont typeface="Arial"/>
              <a:buChar char="•"/>
              <a:tabLst>
                <a:tab pos="362585" algn="l"/>
                <a:tab pos="363220" algn="l"/>
                <a:tab pos="1123315" algn="l"/>
              </a:tabLst>
            </a:pPr>
            <a:r>
              <a:rPr sz="2000" b="1" dirty="0">
                <a:cs typeface="Arial"/>
              </a:rPr>
              <a:t>C’est	</a:t>
            </a:r>
            <a:r>
              <a:rPr sz="2000" b="1" spc="-5" dirty="0">
                <a:cs typeface="Arial"/>
              </a:rPr>
              <a:t>un mécanisme de survie, qui nous aide </a:t>
            </a:r>
            <a:r>
              <a:rPr sz="2000" b="1" dirty="0">
                <a:cs typeface="Arial"/>
              </a:rPr>
              <a:t>à </a:t>
            </a:r>
            <a:r>
              <a:rPr sz="2000" b="1" spc="-5" dirty="0">
                <a:cs typeface="Arial"/>
              </a:rPr>
              <a:t>faire </a:t>
            </a:r>
            <a:r>
              <a:rPr sz="2000" b="1" dirty="0">
                <a:cs typeface="Arial"/>
              </a:rPr>
              <a:t>face aux  </a:t>
            </a:r>
            <a:r>
              <a:rPr sz="2000" b="1" spc="-5" dirty="0">
                <a:cs typeface="Arial"/>
              </a:rPr>
              <a:t>situations</a:t>
            </a:r>
            <a:r>
              <a:rPr sz="2000" b="1" spc="-45" dirty="0">
                <a:cs typeface="Arial"/>
              </a:rPr>
              <a:t> </a:t>
            </a:r>
            <a:r>
              <a:rPr sz="2000" b="1" spc="-5" dirty="0">
                <a:cs typeface="Arial"/>
              </a:rPr>
              <a:t>difficiles</a:t>
            </a:r>
            <a:endParaRPr sz="2000" dirty="0">
              <a:cs typeface="Arial"/>
            </a:endParaRPr>
          </a:p>
          <a:p>
            <a:pPr algn="just">
              <a:lnSpc>
                <a:spcPct val="100000"/>
              </a:lnSpc>
              <a:spcBef>
                <a:spcPts val="25"/>
              </a:spcBef>
              <a:buChar char="•"/>
            </a:pPr>
            <a:endParaRPr sz="1750" dirty="0">
              <a:cs typeface="Arial"/>
            </a:endParaRPr>
          </a:p>
          <a:p>
            <a:pPr marL="363220" marR="5080" indent="-350520" algn="just">
              <a:lnSpc>
                <a:spcPct val="100000"/>
              </a:lnSpc>
              <a:spcBef>
                <a:spcPts val="5"/>
              </a:spcBef>
              <a:buFont typeface="Arial"/>
              <a:buChar char="•"/>
              <a:tabLst>
                <a:tab pos="362585" algn="l"/>
                <a:tab pos="363220" algn="l"/>
              </a:tabLst>
            </a:pPr>
            <a:r>
              <a:rPr sz="2000" b="1" spc="-5" dirty="0">
                <a:cs typeface="Arial"/>
              </a:rPr>
              <a:t>Mais il devient </a:t>
            </a:r>
            <a:r>
              <a:rPr sz="2000" b="1" dirty="0">
                <a:cs typeface="Arial"/>
              </a:rPr>
              <a:t>néfaste, et </a:t>
            </a:r>
            <a:r>
              <a:rPr sz="2000" b="1" spc="-5" dirty="0">
                <a:cs typeface="Arial"/>
              </a:rPr>
              <a:t>même </a:t>
            </a:r>
            <a:r>
              <a:rPr sz="2000" b="1" dirty="0">
                <a:cs typeface="Arial"/>
              </a:rPr>
              <a:t>dangereux, </a:t>
            </a:r>
            <a:r>
              <a:rPr sz="2000" b="1" spc="-5" dirty="0">
                <a:cs typeface="Arial"/>
              </a:rPr>
              <a:t>lorsqu’il</a:t>
            </a:r>
            <a:r>
              <a:rPr sz="2000" b="1" spc="-170" dirty="0">
                <a:cs typeface="Arial"/>
              </a:rPr>
              <a:t> </a:t>
            </a:r>
            <a:r>
              <a:rPr sz="2000" b="1" dirty="0">
                <a:cs typeface="Arial"/>
              </a:rPr>
              <a:t>dépasse  un certain</a:t>
            </a:r>
            <a:r>
              <a:rPr sz="2000" b="1" spc="-40" dirty="0">
                <a:cs typeface="Arial"/>
              </a:rPr>
              <a:t> </a:t>
            </a:r>
            <a:r>
              <a:rPr sz="2000" b="1" dirty="0">
                <a:cs typeface="Arial"/>
              </a:rPr>
              <a:t>seuil</a:t>
            </a:r>
            <a:endParaRPr sz="2000" dirty="0">
              <a:cs typeface="Arial"/>
            </a:endParaRPr>
          </a:p>
          <a:p>
            <a:pPr algn="just">
              <a:lnSpc>
                <a:spcPct val="100000"/>
              </a:lnSpc>
              <a:spcBef>
                <a:spcPts val="25"/>
              </a:spcBef>
              <a:buChar char="•"/>
            </a:pPr>
            <a:endParaRPr sz="1750" dirty="0">
              <a:cs typeface="Arial"/>
            </a:endParaRPr>
          </a:p>
          <a:p>
            <a:pPr marL="363220" marR="340995" indent="-350520" algn="just">
              <a:lnSpc>
                <a:spcPct val="100000"/>
              </a:lnSpc>
              <a:buFont typeface="Arial"/>
              <a:buChar char="•"/>
              <a:tabLst>
                <a:tab pos="362585" algn="l"/>
                <a:tab pos="363220" algn="l"/>
              </a:tabLst>
            </a:pPr>
            <a:r>
              <a:rPr sz="2000" b="1" spc="-5" dirty="0">
                <a:cs typeface="Arial"/>
              </a:rPr>
              <a:t>Il </a:t>
            </a:r>
            <a:r>
              <a:rPr sz="2000" b="1" dirty="0">
                <a:cs typeface="Arial"/>
              </a:rPr>
              <a:t>faut donc apprendre à gérer les situations de stress</a:t>
            </a:r>
            <a:r>
              <a:rPr sz="2000" b="1" spc="-220" dirty="0">
                <a:cs typeface="Arial"/>
              </a:rPr>
              <a:t> </a:t>
            </a:r>
            <a:r>
              <a:rPr sz="2000" b="1" dirty="0">
                <a:cs typeface="Arial"/>
              </a:rPr>
              <a:t>pour  </a:t>
            </a:r>
            <a:r>
              <a:rPr sz="2000" b="1" spc="-5" dirty="0">
                <a:cs typeface="Arial"/>
              </a:rPr>
              <a:t>permettre </a:t>
            </a:r>
            <a:r>
              <a:rPr sz="2000" b="1" dirty="0">
                <a:cs typeface="Arial"/>
              </a:rPr>
              <a:t>à </a:t>
            </a:r>
            <a:r>
              <a:rPr sz="2000" b="1" spc="-5" dirty="0">
                <a:cs typeface="Arial"/>
              </a:rPr>
              <a:t>la </a:t>
            </a:r>
            <a:r>
              <a:rPr sz="2000" b="1" dirty="0">
                <a:cs typeface="Arial"/>
              </a:rPr>
              <a:t>pression de</a:t>
            </a:r>
            <a:r>
              <a:rPr sz="2000" b="1" spc="-90" dirty="0">
                <a:cs typeface="Arial"/>
              </a:rPr>
              <a:t> </a:t>
            </a:r>
            <a:r>
              <a:rPr sz="2000" b="1" dirty="0">
                <a:cs typeface="Arial"/>
              </a:rPr>
              <a:t>retomber</a:t>
            </a:r>
            <a:endParaRPr sz="2000" dirty="0">
              <a:cs typeface="Arial"/>
            </a:endParaRPr>
          </a:p>
          <a:p>
            <a:pPr algn="just">
              <a:lnSpc>
                <a:spcPct val="100000"/>
              </a:lnSpc>
              <a:spcBef>
                <a:spcPts val="25"/>
              </a:spcBef>
              <a:buChar char="•"/>
            </a:pPr>
            <a:endParaRPr sz="1750" dirty="0">
              <a:cs typeface="Arial"/>
            </a:endParaRPr>
          </a:p>
          <a:p>
            <a:pPr marL="363220" marR="34290" indent="-350520" algn="just">
              <a:lnSpc>
                <a:spcPct val="100000"/>
              </a:lnSpc>
              <a:spcBef>
                <a:spcPts val="5"/>
              </a:spcBef>
              <a:buFont typeface="Arial"/>
              <a:buChar char="•"/>
              <a:tabLst>
                <a:tab pos="362585" algn="l"/>
                <a:tab pos="363220" algn="l"/>
              </a:tabLst>
            </a:pPr>
            <a:r>
              <a:rPr sz="2000" b="1" dirty="0">
                <a:cs typeface="Arial"/>
              </a:rPr>
              <a:t>On </a:t>
            </a:r>
            <a:r>
              <a:rPr sz="2000" b="1" spc="-5" dirty="0">
                <a:cs typeface="Arial"/>
              </a:rPr>
              <a:t>peut améliorer </a:t>
            </a:r>
            <a:r>
              <a:rPr sz="2000" b="1" dirty="0">
                <a:cs typeface="Arial"/>
              </a:rPr>
              <a:t>sa résistance au stress en </a:t>
            </a:r>
            <a:r>
              <a:rPr sz="2000" b="1" spc="-5" dirty="0">
                <a:cs typeface="Arial"/>
              </a:rPr>
              <a:t>travaillant </a:t>
            </a:r>
            <a:r>
              <a:rPr sz="2000" b="1" dirty="0">
                <a:cs typeface="Arial"/>
              </a:rPr>
              <a:t>sur  sa façon </a:t>
            </a:r>
            <a:r>
              <a:rPr sz="2000" b="1" spc="-5" dirty="0">
                <a:cs typeface="Arial"/>
              </a:rPr>
              <a:t>d’interpréter </a:t>
            </a:r>
            <a:r>
              <a:rPr sz="2000" b="1" dirty="0">
                <a:cs typeface="Arial"/>
              </a:rPr>
              <a:t>les </a:t>
            </a:r>
            <a:r>
              <a:rPr sz="2000" b="1" spc="-5" dirty="0">
                <a:cs typeface="Arial"/>
              </a:rPr>
              <a:t>situations, </a:t>
            </a:r>
            <a:r>
              <a:rPr sz="2000" b="1" dirty="0">
                <a:cs typeface="Arial"/>
              </a:rPr>
              <a:t>en </a:t>
            </a:r>
            <a:r>
              <a:rPr sz="2000" b="1" spc="-5" dirty="0">
                <a:cs typeface="Arial"/>
              </a:rPr>
              <a:t>s’organisant mieux </a:t>
            </a:r>
            <a:r>
              <a:rPr sz="2000" b="1" dirty="0">
                <a:cs typeface="Arial"/>
              </a:rPr>
              <a:t>et  en respectant certaines règles </a:t>
            </a:r>
            <a:r>
              <a:rPr sz="2000" b="1" spc="-5" dirty="0">
                <a:cs typeface="Arial"/>
              </a:rPr>
              <a:t>de</a:t>
            </a:r>
            <a:r>
              <a:rPr sz="2000" b="1" spc="-135" dirty="0">
                <a:cs typeface="Arial"/>
              </a:rPr>
              <a:t> </a:t>
            </a:r>
            <a:r>
              <a:rPr sz="2000" b="1" spc="-10" dirty="0">
                <a:cs typeface="Arial"/>
              </a:rPr>
              <a:t>vie</a:t>
            </a:r>
            <a:endParaRPr sz="2000" dirty="0">
              <a:cs typeface="Arial"/>
            </a:endParaRPr>
          </a:p>
        </p:txBody>
      </p:sp>
      <p:sp>
        <p:nvSpPr>
          <p:cNvPr id="3" name="object 3"/>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4" name="object 4"/>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5" name="object 5"/>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236" y="1249362"/>
            <a:ext cx="7818755" cy="4619625"/>
          </a:xfrm>
          <a:prstGeom prst="rect">
            <a:avLst/>
          </a:prstGeom>
        </p:spPr>
        <p:txBody>
          <a:bodyPr vert="horz" wrap="square" lIns="0" tIns="13335" rIns="0" bIns="0" rtlCol="0">
            <a:spAutoFit/>
          </a:bodyPr>
          <a:lstStyle/>
          <a:p>
            <a:pPr marL="12700" marR="5080" indent="1270">
              <a:lnSpc>
                <a:spcPct val="100000"/>
              </a:lnSpc>
              <a:spcBef>
                <a:spcPts val="105"/>
              </a:spcBef>
            </a:pPr>
            <a:r>
              <a:rPr sz="2000" b="1" dirty="0">
                <a:latin typeface="Arial"/>
                <a:cs typeface="Arial"/>
              </a:rPr>
              <a:t>Darwin a </a:t>
            </a:r>
            <a:r>
              <a:rPr sz="2000" b="1" spc="-5" dirty="0">
                <a:latin typeface="Arial"/>
                <a:cs typeface="Arial"/>
              </a:rPr>
              <a:t>identifié </a:t>
            </a:r>
            <a:r>
              <a:rPr sz="2000" b="1" dirty="0">
                <a:latin typeface="Arial"/>
                <a:cs typeface="Arial"/>
              </a:rPr>
              <a:t>au </a:t>
            </a:r>
            <a:r>
              <a:rPr sz="2000" b="1" spc="-5" dirty="0">
                <a:latin typeface="Arial"/>
                <a:cs typeface="Arial"/>
              </a:rPr>
              <a:t>XIXème siècle que la peur favorise la survie  </a:t>
            </a:r>
            <a:r>
              <a:rPr sz="2000" b="1" dirty="0">
                <a:latin typeface="Arial"/>
                <a:cs typeface="Arial"/>
              </a:rPr>
              <a:t>en </a:t>
            </a:r>
            <a:r>
              <a:rPr sz="2000" b="1" spc="-5" dirty="0">
                <a:latin typeface="Arial"/>
                <a:cs typeface="Arial"/>
              </a:rPr>
              <a:t>mobilisant l’organisme </a:t>
            </a:r>
            <a:r>
              <a:rPr sz="2000" b="1" dirty="0">
                <a:latin typeface="Arial"/>
                <a:cs typeface="Arial"/>
              </a:rPr>
              <a:t>pour </a:t>
            </a:r>
            <a:r>
              <a:rPr sz="2000" b="1" spc="-5" dirty="0">
                <a:latin typeface="Arial"/>
                <a:cs typeface="Arial"/>
              </a:rPr>
              <a:t>faire </a:t>
            </a:r>
            <a:r>
              <a:rPr sz="2000" b="1" dirty="0">
                <a:latin typeface="Arial"/>
                <a:cs typeface="Arial"/>
              </a:rPr>
              <a:t>face au danger</a:t>
            </a:r>
            <a:r>
              <a:rPr sz="2000" b="1" spc="-135" dirty="0">
                <a:latin typeface="Arial"/>
                <a:cs typeface="Arial"/>
              </a:rPr>
              <a:t> </a:t>
            </a:r>
            <a:r>
              <a:rPr sz="2000" b="1" dirty="0">
                <a:latin typeface="Arial"/>
                <a:cs typeface="Arial"/>
              </a:rPr>
              <a:t>:</a:t>
            </a:r>
            <a:endParaRPr sz="2000" dirty="0">
              <a:latin typeface="Arial"/>
              <a:cs typeface="Arial"/>
            </a:endParaRPr>
          </a:p>
          <a:p>
            <a:pPr>
              <a:lnSpc>
                <a:spcPct val="100000"/>
              </a:lnSpc>
              <a:spcBef>
                <a:spcPts val="20"/>
              </a:spcBef>
            </a:pPr>
            <a:endParaRPr sz="1950" dirty="0">
              <a:latin typeface="Arial"/>
              <a:cs typeface="Arial"/>
            </a:endParaRPr>
          </a:p>
          <a:p>
            <a:pPr marL="765175" marR="812165" indent="-352425" algn="just">
              <a:lnSpc>
                <a:spcPct val="100000"/>
              </a:lnSpc>
              <a:spcBef>
                <a:spcPts val="5"/>
              </a:spcBef>
              <a:buFont typeface="Wingdings"/>
              <a:buChar char=""/>
              <a:tabLst>
                <a:tab pos="765810" algn="l"/>
              </a:tabLst>
            </a:pPr>
            <a:r>
              <a:rPr sz="2000" b="1" dirty="0">
                <a:latin typeface="Arial"/>
                <a:cs typeface="Arial"/>
              </a:rPr>
              <a:t>augmentation du </a:t>
            </a:r>
            <a:r>
              <a:rPr sz="2000" b="1" spc="-10" dirty="0">
                <a:latin typeface="Arial"/>
                <a:cs typeface="Arial"/>
              </a:rPr>
              <a:t>rythme </a:t>
            </a:r>
            <a:r>
              <a:rPr sz="2000" b="1" dirty="0">
                <a:latin typeface="Arial"/>
                <a:cs typeface="Arial"/>
              </a:rPr>
              <a:t>cardiaque, </a:t>
            </a:r>
            <a:r>
              <a:rPr sz="2000" b="1" spc="-10" dirty="0">
                <a:latin typeface="Arial"/>
                <a:cs typeface="Arial"/>
              </a:rPr>
              <a:t>via </a:t>
            </a:r>
            <a:r>
              <a:rPr sz="2000" b="1" spc="-5" dirty="0">
                <a:latin typeface="Arial"/>
                <a:cs typeface="Arial"/>
              </a:rPr>
              <a:t>la libération  d’adrénaline, pour mieux oxygéner le cerveau </a:t>
            </a:r>
            <a:r>
              <a:rPr sz="2000" b="1" dirty="0">
                <a:latin typeface="Arial"/>
                <a:cs typeface="Arial"/>
              </a:rPr>
              <a:t>et les  </a:t>
            </a:r>
            <a:r>
              <a:rPr sz="2000" b="1" spc="-5" dirty="0">
                <a:latin typeface="Arial"/>
                <a:cs typeface="Arial"/>
              </a:rPr>
              <a:t>muscles</a:t>
            </a:r>
            <a:endParaRPr sz="2000" dirty="0">
              <a:latin typeface="Arial"/>
              <a:cs typeface="Arial"/>
            </a:endParaRPr>
          </a:p>
          <a:p>
            <a:pPr marL="765175" indent="-352425">
              <a:lnSpc>
                <a:spcPct val="100000"/>
              </a:lnSpc>
              <a:spcBef>
                <a:spcPts val="1440"/>
              </a:spcBef>
              <a:buFont typeface="Wingdings"/>
              <a:buChar char=""/>
              <a:tabLst>
                <a:tab pos="765175" algn="l"/>
                <a:tab pos="765810" algn="l"/>
              </a:tabLst>
            </a:pPr>
            <a:r>
              <a:rPr sz="2000" b="1" dirty="0">
                <a:latin typeface="Arial"/>
                <a:cs typeface="Arial"/>
              </a:rPr>
              <a:t>dilatation des</a:t>
            </a:r>
            <a:r>
              <a:rPr sz="2000" b="1" spc="-50" dirty="0">
                <a:latin typeface="Arial"/>
                <a:cs typeface="Arial"/>
              </a:rPr>
              <a:t> </a:t>
            </a:r>
            <a:r>
              <a:rPr sz="2000" b="1" dirty="0">
                <a:latin typeface="Arial"/>
                <a:cs typeface="Arial"/>
              </a:rPr>
              <a:t>pupilles</a:t>
            </a:r>
            <a:endParaRPr sz="2000" dirty="0">
              <a:latin typeface="Arial"/>
              <a:cs typeface="Arial"/>
            </a:endParaRPr>
          </a:p>
          <a:p>
            <a:pPr marL="765175" indent="-352425">
              <a:lnSpc>
                <a:spcPct val="100000"/>
              </a:lnSpc>
              <a:spcBef>
                <a:spcPts val="1440"/>
              </a:spcBef>
              <a:buFont typeface="Wingdings"/>
              <a:buChar char=""/>
              <a:tabLst>
                <a:tab pos="765175" algn="l"/>
                <a:tab pos="765810" algn="l"/>
              </a:tabLst>
            </a:pPr>
            <a:r>
              <a:rPr sz="2000" b="1" dirty="0">
                <a:latin typeface="Arial"/>
                <a:cs typeface="Arial"/>
              </a:rPr>
              <a:t>transpiration</a:t>
            </a:r>
            <a:endParaRPr sz="2000" dirty="0">
              <a:latin typeface="Arial"/>
              <a:cs typeface="Arial"/>
            </a:endParaRPr>
          </a:p>
          <a:p>
            <a:pPr marL="765175" indent="-352425">
              <a:lnSpc>
                <a:spcPct val="100000"/>
              </a:lnSpc>
              <a:spcBef>
                <a:spcPts val="1440"/>
              </a:spcBef>
              <a:buFont typeface="Wingdings"/>
              <a:buChar char=""/>
              <a:tabLst>
                <a:tab pos="765175" algn="l"/>
                <a:tab pos="765810" algn="l"/>
              </a:tabLst>
            </a:pPr>
            <a:r>
              <a:rPr sz="2000" b="1" dirty="0">
                <a:latin typeface="Arial"/>
                <a:cs typeface="Arial"/>
              </a:rPr>
              <a:t>horripilation</a:t>
            </a:r>
            <a:endParaRPr sz="2000" dirty="0">
              <a:latin typeface="Arial"/>
              <a:cs typeface="Arial"/>
            </a:endParaRPr>
          </a:p>
          <a:p>
            <a:pPr marL="765175" indent="-352425">
              <a:lnSpc>
                <a:spcPct val="100000"/>
              </a:lnSpc>
              <a:spcBef>
                <a:spcPts val="1440"/>
              </a:spcBef>
              <a:buFont typeface="Wingdings"/>
              <a:buChar char=""/>
              <a:tabLst>
                <a:tab pos="765175" algn="l"/>
                <a:tab pos="765810" algn="l"/>
              </a:tabLst>
            </a:pPr>
            <a:r>
              <a:rPr sz="2000" b="1" spc="-5" dirty="0">
                <a:latin typeface="Arial"/>
                <a:cs typeface="Arial"/>
              </a:rPr>
              <a:t>diminution </a:t>
            </a:r>
            <a:r>
              <a:rPr sz="2000" b="1" dirty="0">
                <a:latin typeface="Arial"/>
                <a:cs typeface="Arial"/>
              </a:rPr>
              <a:t>du temps de</a:t>
            </a:r>
            <a:r>
              <a:rPr sz="2000" b="1" spc="-55" dirty="0">
                <a:latin typeface="Arial"/>
                <a:cs typeface="Arial"/>
              </a:rPr>
              <a:t> </a:t>
            </a:r>
            <a:r>
              <a:rPr sz="2000" b="1" dirty="0">
                <a:latin typeface="Arial"/>
                <a:cs typeface="Arial"/>
              </a:rPr>
              <a:t>coagulation</a:t>
            </a:r>
            <a:endParaRPr sz="2000" dirty="0">
              <a:latin typeface="Arial"/>
              <a:cs typeface="Arial"/>
            </a:endParaRPr>
          </a:p>
          <a:p>
            <a:pPr marL="12700" marR="528955" indent="1270">
              <a:lnSpc>
                <a:spcPct val="100000"/>
              </a:lnSpc>
              <a:spcBef>
                <a:spcPts val="1740"/>
              </a:spcBef>
            </a:pPr>
            <a:r>
              <a:rPr sz="2000" i="1" dirty="0">
                <a:latin typeface="Arial"/>
                <a:cs typeface="Arial"/>
              </a:rPr>
              <a:t>Hans </a:t>
            </a:r>
            <a:r>
              <a:rPr sz="2000" i="1" spc="-5" dirty="0">
                <a:latin typeface="Arial"/>
                <a:cs typeface="Arial"/>
              </a:rPr>
              <a:t>Selye </a:t>
            </a:r>
            <a:r>
              <a:rPr sz="2000" i="1" dirty="0">
                <a:latin typeface="Arial"/>
                <a:cs typeface="Arial"/>
              </a:rPr>
              <a:t>(1930) : « syndrome général </a:t>
            </a:r>
            <a:r>
              <a:rPr sz="2000" i="1" spc="-5" dirty="0">
                <a:latin typeface="Arial"/>
                <a:cs typeface="Arial"/>
              </a:rPr>
              <a:t>d’adaptation </a:t>
            </a:r>
            <a:r>
              <a:rPr sz="2000" i="1" dirty="0">
                <a:latin typeface="Arial"/>
                <a:cs typeface="Arial"/>
              </a:rPr>
              <a:t>»</a:t>
            </a:r>
            <a:r>
              <a:rPr sz="2000" i="1" spc="-160" dirty="0">
                <a:latin typeface="Arial"/>
                <a:cs typeface="Arial"/>
              </a:rPr>
              <a:t> </a:t>
            </a:r>
            <a:r>
              <a:rPr lang="fr-FR" sz="2000" i="1" spc="-160" dirty="0">
                <a:latin typeface="Arial"/>
                <a:cs typeface="Arial"/>
              </a:rPr>
              <a:t>(le corps </a:t>
            </a:r>
            <a:r>
              <a:rPr sz="2000" i="1" dirty="0" err="1">
                <a:latin typeface="Arial"/>
                <a:cs typeface="Arial"/>
              </a:rPr>
              <a:t>s’adapte</a:t>
            </a:r>
            <a:r>
              <a:rPr sz="2000" i="1" dirty="0">
                <a:latin typeface="Arial"/>
                <a:cs typeface="Arial"/>
              </a:rPr>
              <a:t> à un</a:t>
            </a:r>
            <a:r>
              <a:rPr sz="2000" i="1" spc="-60" dirty="0">
                <a:latin typeface="Arial"/>
                <a:cs typeface="Arial"/>
              </a:rPr>
              <a:t> </a:t>
            </a:r>
            <a:r>
              <a:rPr sz="2000" i="1" dirty="0">
                <a:latin typeface="Arial"/>
                <a:cs typeface="Arial"/>
              </a:rPr>
              <a:t>danger)</a:t>
            </a:r>
          </a:p>
        </p:txBody>
      </p:sp>
      <p:sp>
        <p:nvSpPr>
          <p:cNvPr id="3" name="object 3"/>
          <p:cNvSpPr txBox="1">
            <a:spLocks noGrp="1"/>
          </p:cNvSpPr>
          <p:nvPr>
            <p:ph type="title"/>
          </p:nvPr>
        </p:nvSpPr>
        <p:spPr>
          <a:xfrm>
            <a:off x="650236" y="536717"/>
            <a:ext cx="8089142" cy="351378"/>
          </a:xfrm>
          <a:prstGeom prst="rect">
            <a:avLst/>
          </a:prstGeom>
        </p:spPr>
        <p:txBody>
          <a:bodyPr vert="horz" wrap="square" lIns="0" tIns="12700" rIns="0" bIns="0" rtlCol="0">
            <a:spAutoFit/>
          </a:bodyPr>
          <a:lstStyle/>
          <a:p>
            <a:pPr algn="ctr" defTabSz="914400">
              <a:lnSpc>
                <a:spcPct val="100000"/>
              </a:lnSpc>
              <a:spcBef>
                <a:spcPts val="100"/>
              </a:spcBef>
            </a:pPr>
            <a:r>
              <a:rPr sz="2200" b="1" dirty="0">
                <a:solidFill>
                  <a:srgbClr val="660066"/>
                </a:solidFill>
                <a:latin typeface="Arial Black"/>
                <a:ea typeface="+mn-ea"/>
              </a:rPr>
              <a:t>LE STRESS EST UN MÉCANISME DE SURVIE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536" y="1596707"/>
            <a:ext cx="8383049" cy="3734997"/>
          </a:xfrm>
          <a:prstGeom prst="rect">
            <a:avLst/>
          </a:prstGeom>
        </p:spPr>
        <p:txBody>
          <a:bodyPr vert="horz" wrap="square" lIns="0" tIns="13335" rIns="0" bIns="0" rtlCol="0">
            <a:spAutoFit/>
          </a:bodyPr>
          <a:lstStyle/>
          <a:p>
            <a:pPr marL="599440" indent="-450215">
              <a:lnSpc>
                <a:spcPct val="100000"/>
              </a:lnSpc>
              <a:spcBef>
                <a:spcPts val="105"/>
              </a:spcBef>
              <a:buFont typeface="Wingdings"/>
              <a:buChar char=""/>
              <a:tabLst>
                <a:tab pos="599440" algn="l"/>
                <a:tab pos="600075" algn="l"/>
              </a:tabLst>
            </a:pPr>
            <a:r>
              <a:rPr sz="2000" b="1" u="sng" dirty="0">
                <a:uFill>
                  <a:solidFill>
                    <a:srgbClr val="000000"/>
                  </a:solidFill>
                </a:uFill>
                <a:latin typeface="Arial"/>
                <a:cs typeface="Arial"/>
              </a:rPr>
              <a:t>Phase 1 (ALERTE) : </a:t>
            </a:r>
            <a:r>
              <a:rPr sz="2000" b="1" u="sng" spc="-5" dirty="0">
                <a:uFill>
                  <a:solidFill>
                    <a:srgbClr val="000000"/>
                  </a:solidFill>
                </a:uFill>
                <a:latin typeface="Arial"/>
                <a:cs typeface="Arial"/>
              </a:rPr>
              <a:t>évaluation </a:t>
            </a:r>
            <a:r>
              <a:rPr sz="2000" b="1" u="sng" dirty="0">
                <a:uFill>
                  <a:solidFill>
                    <a:srgbClr val="000000"/>
                  </a:solidFill>
                </a:uFill>
                <a:latin typeface="Arial"/>
                <a:cs typeface="Arial"/>
              </a:rPr>
              <a:t>de </a:t>
            </a:r>
            <a:r>
              <a:rPr sz="2000" b="1" u="sng" spc="-5" dirty="0">
                <a:uFill>
                  <a:solidFill>
                    <a:srgbClr val="000000"/>
                  </a:solidFill>
                </a:uFill>
                <a:latin typeface="Arial"/>
                <a:cs typeface="Arial"/>
              </a:rPr>
              <a:t>la</a:t>
            </a:r>
            <a:r>
              <a:rPr sz="2000" b="1" u="sng" spc="-80" dirty="0">
                <a:uFill>
                  <a:solidFill>
                    <a:srgbClr val="000000"/>
                  </a:solidFill>
                </a:uFill>
                <a:latin typeface="Arial"/>
                <a:cs typeface="Arial"/>
              </a:rPr>
              <a:t> </a:t>
            </a:r>
            <a:r>
              <a:rPr sz="2000" b="1" u="sng" dirty="0">
                <a:uFill>
                  <a:solidFill>
                    <a:srgbClr val="000000"/>
                  </a:solidFill>
                </a:uFill>
                <a:latin typeface="Arial"/>
                <a:cs typeface="Arial"/>
              </a:rPr>
              <a:t>situation</a:t>
            </a:r>
            <a:endParaRPr sz="2000" dirty="0">
              <a:latin typeface="Arial"/>
              <a:cs typeface="Arial"/>
            </a:endParaRPr>
          </a:p>
          <a:p>
            <a:pPr>
              <a:lnSpc>
                <a:spcPct val="100000"/>
              </a:lnSpc>
              <a:spcBef>
                <a:spcPts val="25"/>
              </a:spcBef>
            </a:pPr>
            <a:endParaRPr sz="2450" dirty="0">
              <a:latin typeface="Arial"/>
              <a:cs typeface="Arial"/>
            </a:endParaRPr>
          </a:p>
          <a:p>
            <a:pPr marL="364490" indent="-352425" algn="just">
              <a:lnSpc>
                <a:spcPct val="100000"/>
              </a:lnSpc>
              <a:buFont typeface="Wingdings"/>
              <a:buChar char=""/>
              <a:tabLst>
                <a:tab pos="364490" algn="l"/>
                <a:tab pos="365125" algn="l"/>
              </a:tabLst>
            </a:pPr>
            <a:r>
              <a:rPr sz="2000" spc="-5" dirty="0">
                <a:latin typeface="Arial"/>
                <a:cs typeface="Arial"/>
              </a:rPr>
              <a:t>cette situation représente-t-elle </a:t>
            </a:r>
            <a:r>
              <a:rPr sz="2000" dirty="0">
                <a:latin typeface="Arial"/>
                <a:cs typeface="Arial"/>
              </a:rPr>
              <a:t>une menace</a:t>
            </a:r>
            <a:r>
              <a:rPr sz="2000" spc="-110" dirty="0">
                <a:latin typeface="Arial"/>
                <a:cs typeface="Arial"/>
              </a:rPr>
              <a:t> </a:t>
            </a:r>
            <a:r>
              <a:rPr sz="2000" dirty="0">
                <a:latin typeface="Arial"/>
                <a:cs typeface="Arial"/>
              </a:rPr>
              <a:t>?</a:t>
            </a:r>
          </a:p>
          <a:p>
            <a:pPr marL="364490" indent="-352425" algn="just">
              <a:lnSpc>
                <a:spcPct val="100000"/>
              </a:lnSpc>
              <a:spcBef>
                <a:spcPts val="360"/>
              </a:spcBef>
              <a:buFont typeface="Wingdings"/>
              <a:buChar char=""/>
              <a:tabLst>
                <a:tab pos="364490" algn="l"/>
                <a:tab pos="365125" algn="l"/>
              </a:tabLst>
            </a:pPr>
            <a:r>
              <a:rPr sz="2000" spc="-5" dirty="0">
                <a:latin typeface="Arial"/>
                <a:cs typeface="Arial"/>
              </a:rPr>
              <a:t>ai-je les moyens </a:t>
            </a:r>
            <a:r>
              <a:rPr sz="2000" dirty="0">
                <a:latin typeface="Arial"/>
                <a:cs typeface="Arial"/>
              </a:rPr>
              <a:t>d’y </a:t>
            </a:r>
            <a:r>
              <a:rPr sz="2000" spc="-5" dirty="0">
                <a:latin typeface="Arial"/>
                <a:cs typeface="Arial"/>
              </a:rPr>
              <a:t>faire </a:t>
            </a:r>
            <a:r>
              <a:rPr sz="2000" dirty="0">
                <a:latin typeface="Arial"/>
                <a:cs typeface="Arial"/>
              </a:rPr>
              <a:t>face</a:t>
            </a:r>
            <a:r>
              <a:rPr sz="2000" spc="-65" dirty="0">
                <a:latin typeface="Arial"/>
                <a:cs typeface="Arial"/>
              </a:rPr>
              <a:t> </a:t>
            </a:r>
            <a:r>
              <a:rPr sz="2000" dirty="0">
                <a:latin typeface="Arial"/>
                <a:cs typeface="Arial"/>
              </a:rPr>
              <a:t>?</a:t>
            </a:r>
          </a:p>
          <a:p>
            <a:pPr algn="just">
              <a:lnSpc>
                <a:spcPct val="100000"/>
              </a:lnSpc>
              <a:spcBef>
                <a:spcPts val="15"/>
              </a:spcBef>
            </a:pPr>
            <a:endParaRPr sz="2700" dirty="0">
              <a:latin typeface="Arial"/>
              <a:cs typeface="Arial"/>
            </a:endParaRPr>
          </a:p>
          <a:p>
            <a:pPr marL="12700" marR="207645" indent="-635" algn="just">
              <a:lnSpc>
                <a:spcPct val="100000"/>
              </a:lnSpc>
            </a:pPr>
            <a:r>
              <a:rPr sz="2000" spc="-5" dirty="0">
                <a:latin typeface="Arial"/>
                <a:cs typeface="Arial"/>
              </a:rPr>
              <a:t>Cette évaluation </a:t>
            </a:r>
            <a:r>
              <a:rPr sz="1800" spc="-5" dirty="0">
                <a:latin typeface="Arial"/>
                <a:cs typeface="Arial"/>
              </a:rPr>
              <a:t>est instinctive et </a:t>
            </a:r>
            <a:r>
              <a:rPr sz="1800" spc="-10" dirty="0">
                <a:latin typeface="Arial"/>
                <a:cs typeface="Arial"/>
              </a:rPr>
              <a:t>non rationnelle</a:t>
            </a:r>
            <a:r>
              <a:rPr sz="2000" spc="-10" dirty="0">
                <a:latin typeface="Arial"/>
                <a:cs typeface="Arial"/>
              </a:rPr>
              <a:t>. </a:t>
            </a:r>
            <a:r>
              <a:rPr sz="2000" spc="-5" dirty="0">
                <a:latin typeface="Arial"/>
                <a:cs typeface="Arial"/>
              </a:rPr>
              <a:t>Elle </a:t>
            </a:r>
            <a:r>
              <a:rPr sz="2000" dirty="0">
                <a:latin typeface="Arial"/>
                <a:cs typeface="Arial"/>
              </a:rPr>
              <a:t>dépend de </a:t>
            </a:r>
            <a:r>
              <a:rPr sz="2000" spc="-5" dirty="0">
                <a:latin typeface="Arial"/>
                <a:cs typeface="Arial"/>
              </a:rPr>
              <a:t>notre  </a:t>
            </a:r>
            <a:r>
              <a:rPr sz="2000" dirty="0">
                <a:latin typeface="Arial"/>
                <a:cs typeface="Arial"/>
              </a:rPr>
              <a:t>personnalité et de nos expériences</a:t>
            </a:r>
            <a:r>
              <a:rPr sz="2000" spc="-135" dirty="0">
                <a:latin typeface="Arial"/>
                <a:cs typeface="Arial"/>
              </a:rPr>
              <a:t> </a:t>
            </a:r>
            <a:r>
              <a:rPr sz="2000" dirty="0">
                <a:latin typeface="Arial"/>
                <a:cs typeface="Arial"/>
              </a:rPr>
              <a:t>passées</a:t>
            </a:r>
          </a:p>
          <a:p>
            <a:pPr algn="just">
              <a:lnSpc>
                <a:spcPct val="100000"/>
              </a:lnSpc>
              <a:spcBef>
                <a:spcPts val="15"/>
              </a:spcBef>
            </a:pPr>
            <a:endParaRPr sz="2700" dirty="0">
              <a:latin typeface="Arial"/>
              <a:cs typeface="Arial"/>
            </a:endParaRPr>
          </a:p>
          <a:p>
            <a:pPr marL="12700" marR="5080" algn="just">
              <a:lnSpc>
                <a:spcPct val="100000"/>
              </a:lnSpc>
            </a:pPr>
            <a:r>
              <a:rPr sz="2000" spc="-5" dirty="0">
                <a:latin typeface="Arial"/>
                <a:cs typeface="Arial"/>
              </a:rPr>
              <a:t>Si je </a:t>
            </a:r>
            <a:r>
              <a:rPr sz="2000" dirty="0">
                <a:latin typeface="Arial"/>
                <a:cs typeface="Arial"/>
              </a:rPr>
              <a:t>perçois – à tort ou à raison – </a:t>
            </a:r>
            <a:r>
              <a:rPr sz="2000" spc="-10" dirty="0">
                <a:latin typeface="Arial"/>
                <a:cs typeface="Arial"/>
              </a:rPr>
              <a:t>une menace, </a:t>
            </a:r>
            <a:r>
              <a:rPr sz="2000" spc="-5" dirty="0">
                <a:latin typeface="Arial"/>
                <a:cs typeface="Arial"/>
              </a:rPr>
              <a:t>le stress </a:t>
            </a:r>
            <a:r>
              <a:rPr sz="2000" dirty="0">
                <a:latin typeface="Arial"/>
                <a:cs typeface="Arial"/>
              </a:rPr>
              <a:t>se</a:t>
            </a:r>
            <a:r>
              <a:rPr lang="fr-FR" sz="2000" dirty="0">
                <a:latin typeface="Arial"/>
                <a:cs typeface="Arial"/>
              </a:rPr>
              <a:t> déclenche </a:t>
            </a:r>
            <a:r>
              <a:rPr sz="2000" dirty="0">
                <a:latin typeface="Arial"/>
                <a:cs typeface="Arial"/>
              </a:rPr>
              <a:t>: réaction </a:t>
            </a:r>
            <a:r>
              <a:rPr sz="2000" spc="-5" dirty="0">
                <a:latin typeface="Arial"/>
                <a:cs typeface="Arial"/>
              </a:rPr>
              <a:t>émotionnelle </a:t>
            </a:r>
            <a:r>
              <a:rPr sz="2000" dirty="0">
                <a:latin typeface="Arial"/>
                <a:cs typeface="Arial"/>
              </a:rPr>
              <a:t>(inquiétude ou colère) et </a:t>
            </a:r>
            <a:r>
              <a:rPr sz="2000" spc="-5" dirty="0">
                <a:latin typeface="Arial"/>
                <a:cs typeface="Arial"/>
              </a:rPr>
              <a:t>libération  </a:t>
            </a:r>
            <a:r>
              <a:rPr sz="2000" dirty="0">
                <a:latin typeface="Arial"/>
                <a:cs typeface="Arial"/>
              </a:rPr>
              <a:t>d’adrénaline </a:t>
            </a:r>
            <a:r>
              <a:rPr sz="2000" spc="-5" dirty="0">
                <a:latin typeface="Arial"/>
                <a:cs typeface="Arial"/>
              </a:rPr>
              <a:t>(rythme</a:t>
            </a:r>
            <a:r>
              <a:rPr sz="2000" spc="-45" dirty="0">
                <a:latin typeface="Arial"/>
                <a:cs typeface="Arial"/>
              </a:rPr>
              <a:t> </a:t>
            </a:r>
            <a:r>
              <a:rPr sz="2000" dirty="0">
                <a:latin typeface="Arial"/>
                <a:cs typeface="Arial"/>
              </a:rPr>
              <a:t>cardiaque)</a:t>
            </a:r>
          </a:p>
        </p:txBody>
      </p:sp>
      <p:sp>
        <p:nvSpPr>
          <p:cNvPr id="3" name="object 3"/>
          <p:cNvSpPr txBox="1">
            <a:spLocks noGrp="1"/>
          </p:cNvSpPr>
          <p:nvPr>
            <p:ph type="title"/>
          </p:nvPr>
        </p:nvSpPr>
        <p:spPr>
          <a:xfrm>
            <a:off x="770003" y="572060"/>
            <a:ext cx="8240338" cy="689932"/>
          </a:xfrm>
          <a:prstGeom prst="rect">
            <a:avLst/>
          </a:prstGeom>
        </p:spPr>
        <p:txBody>
          <a:bodyPr vert="horz" wrap="square" lIns="0" tIns="12700" rIns="0" bIns="0" rtlCol="0">
            <a:spAutoFit/>
          </a:bodyPr>
          <a:lstStyle/>
          <a:p>
            <a:pPr marL="12700" algn="ctr">
              <a:lnSpc>
                <a:spcPct val="100000"/>
              </a:lnSpc>
              <a:spcBef>
                <a:spcPts val="100"/>
              </a:spcBef>
            </a:pPr>
            <a:r>
              <a:rPr sz="2200" b="1" dirty="0">
                <a:solidFill>
                  <a:srgbClr val="660066"/>
                </a:solidFill>
                <a:latin typeface="Arial Black"/>
                <a:ea typeface="+mn-ea"/>
              </a:rPr>
              <a:t>LE SYNDROME GÉNÉRAL D’ADAPTATION : </a:t>
            </a:r>
            <a:br>
              <a:rPr lang="fr-FR" sz="2200" b="1" dirty="0">
                <a:solidFill>
                  <a:srgbClr val="660066"/>
                </a:solidFill>
                <a:latin typeface="Arial Black"/>
                <a:ea typeface="+mn-ea"/>
              </a:rPr>
            </a:br>
            <a:r>
              <a:rPr sz="2200" b="1" dirty="0">
                <a:solidFill>
                  <a:srgbClr val="660066"/>
                </a:solidFill>
                <a:latin typeface="Arial Black"/>
                <a:ea typeface="+mn-ea"/>
              </a:rPr>
              <a:t>PHASE D’ALERTE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9552" y="1988840"/>
            <a:ext cx="8455057" cy="2491067"/>
          </a:xfrm>
          <a:prstGeom prst="rect">
            <a:avLst/>
          </a:prstGeom>
        </p:spPr>
        <p:txBody>
          <a:bodyPr vert="horz" wrap="square" lIns="0" tIns="13335" rIns="0" bIns="0" rtlCol="0">
            <a:spAutoFit/>
          </a:bodyPr>
          <a:lstStyle/>
          <a:p>
            <a:pPr marL="363220" indent="-350520">
              <a:lnSpc>
                <a:spcPct val="100000"/>
              </a:lnSpc>
              <a:spcBef>
                <a:spcPts val="105"/>
              </a:spcBef>
              <a:buFont typeface="Wingdings"/>
              <a:buChar char=""/>
              <a:tabLst>
                <a:tab pos="363220" algn="l"/>
              </a:tabLst>
            </a:pPr>
            <a:r>
              <a:rPr sz="2000" b="1" u="sng" dirty="0">
                <a:uFill>
                  <a:solidFill>
                    <a:srgbClr val="000000"/>
                  </a:solidFill>
                </a:uFill>
                <a:latin typeface="Arial"/>
                <a:cs typeface="Arial"/>
              </a:rPr>
              <a:t>Phase 2 </a:t>
            </a:r>
            <a:r>
              <a:rPr sz="2000" b="1" u="sng" spc="-15" dirty="0">
                <a:uFill>
                  <a:solidFill>
                    <a:srgbClr val="000000"/>
                  </a:solidFill>
                </a:uFill>
                <a:latin typeface="Arial"/>
                <a:cs typeface="Arial"/>
              </a:rPr>
              <a:t>(RESISTANCE) </a:t>
            </a:r>
            <a:r>
              <a:rPr sz="2000" b="1" u="sng" dirty="0">
                <a:uFill>
                  <a:solidFill>
                    <a:srgbClr val="000000"/>
                  </a:solidFill>
                </a:uFill>
                <a:latin typeface="Arial"/>
                <a:cs typeface="Arial"/>
              </a:rPr>
              <a:t>: </a:t>
            </a:r>
            <a:r>
              <a:rPr sz="2000" b="1" u="sng" spc="-5" dirty="0">
                <a:uFill>
                  <a:solidFill>
                    <a:srgbClr val="000000"/>
                  </a:solidFill>
                </a:uFill>
                <a:latin typeface="Arial"/>
                <a:cs typeface="Arial"/>
              </a:rPr>
              <a:t>mobilisation </a:t>
            </a:r>
            <a:r>
              <a:rPr sz="2000" b="1" u="sng" dirty="0">
                <a:uFill>
                  <a:solidFill>
                    <a:srgbClr val="000000"/>
                  </a:solidFill>
                </a:uFill>
                <a:latin typeface="Arial"/>
                <a:cs typeface="Arial"/>
              </a:rPr>
              <a:t>des</a:t>
            </a:r>
            <a:r>
              <a:rPr sz="2000" b="1" u="sng" spc="-80" dirty="0">
                <a:uFill>
                  <a:solidFill>
                    <a:srgbClr val="000000"/>
                  </a:solidFill>
                </a:uFill>
                <a:latin typeface="Arial"/>
                <a:cs typeface="Arial"/>
              </a:rPr>
              <a:t> </a:t>
            </a:r>
            <a:r>
              <a:rPr sz="2000" b="1" u="sng" dirty="0">
                <a:uFill>
                  <a:solidFill>
                    <a:srgbClr val="000000"/>
                  </a:solidFill>
                </a:uFill>
                <a:latin typeface="Arial"/>
                <a:cs typeface="Arial"/>
              </a:rPr>
              <a:t>ressources</a:t>
            </a:r>
            <a:endParaRPr sz="2000" dirty="0">
              <a:latin typeface="Arial"/>
              <a:cs typeface="Arial"/>
            </a:endParaRPr>
          </a:p>
          <a:p>
            <a:pPr>
              <a:lnSpc>
                <a:spcPct val="100000"/>
              </a:lnSpc>
              <a:spcBef>
                <a:spcPts val="10"/>
              </a:spcBef>
              <a:buFont typeface="Wingdings"/>
              <a:buChar char=""/>
            </a:pPr>
            <a:endParaRPr sz="2700" dirty="0">
              <a:latin typeface="Arial"/>
              <a:cs typeface="Arial"/>
            </a:endParaRPr>
          </a:p>
          <a:p>
            <a:pPr marL="819785" marR="5080" lvl="1" indent="-350520">
              <a:lnSpc>
                <a:spcPct val="100000"/>
              </a:lnSpc>
              <a:buFont typeface="Wingdings"/>
              <a:buChar char=""/>
              <a:tabLst>
                <a:tab pos="819785" algn="l"/>
                <a:tab pos="820419" algn="l"/>
              </a:tabLst>
            </a:pPr>
            <a:r>
              <a:rPr sz="1800" spc="-5" dirty="0">
                <a:latin typeface="Arial"/>
                <a:cs typeface="Arial"/>
              </a:rPr>
              <a:t>le corps </a:t>
            </a:r>
            <a:r>
              <a:rPr sz="1800" dirty="0">
                <a:latin typeface="Arial"/>
                <a:cs typeface="Arial"/>
              </a:rPr>
              <a:t>se </a:t>
            </a:r>
            <a:r>
              <a:rPr sz="1800" spc="-5" dirty="0">
                <a:latin typeface="Arial"/>
                <a:cs typeface="Arial"/>
              </a:rPr>
              <a:t>mobilise </a:t>
            </a:r>
            <a:r>
              <a:rPr sz="1800" spc="-10" dirty="0">
                <a:latin typeface="Arial"/>
                <a:cs typeface="Arial"/>
              </a:rPr>
              <a:t>pour </a:t>
            </a:r>
            <a:r>
              <a:rPr sz="1800" spc="-25" dirty="0">
                <a:latin typeface="Arial"/>
                <a:cs typeface="Arial"/>
              </a:rPr>
              <a:t>agir, </a:t>
            </a:r>
            <a:r>
              <a:rPr sz="1800" spc="-10" dirty="0">
                <a:latin typeface="Arial"/>
                <a:cs typeface="Arial"/>
              </a:rPr>
              <a:t>pour s’adapter </a:t>
            </a:r>
            <a:r>
              <a:rPr sz="1800" dirty="0">
                <a:latin typeface="Arial"/>
                <a:cs typeface="Arial"/>
              </a:rPr>
              <a:t>à </a:t>
            </a:r>
            <a:r>
              <a:rPr sz="1800" spc="-5" dirty="0">
                <a:latin typeface="Arial"/>
                <a:cs typeface="Arial"/>
              </a:rPr>
              <a:t>la situation </a:t>
            </a:r>
            <a:r>
              <a:rPr lang="fr-FR" spc="-5" dirty="0">
                <a:latin typeface="Arial"/>
                <a:cs typeface="Arial"/>
              </a:rPr>
              <a:t>: soit </a:t>
            </a:r>
            <a:r>
              <a:rPr sz="1800" spc="-10" dirty="0">
                <a:latin typeface="Arial"/>
                <a:cs typeface="Arial"/>
              </a:rPr>
              <a:t>pour éliminer </a:t>
            </a:r>
            <a:r>
              <a:rPr sz="1800" spc="-5" dirty="0">
                <a:latin typeface="Arial"/>
                <a:cs typeface="Arial"/>
              </a:rPr>
              <a:t>le stresseur </a:t>
            </a:r>
            <a:r>
              <a:rPr sz="1800" dirty="0">
                <a:latin typeface="Arial"/>
                <a:cs typeface="Arial"/>
              </a:rPr>
              <a:t>(« </a:t>
            </a:r>
            <a:r>
              <a:rPr sz="1800" spc="-5" dirty="0">
                <a:latin typeface="Arial"/>
                <a:cs typeface="Arial"/>
              </a:rPr>
              <a:t>combat »), soit </a:t>
            </a:r>
            <a:r>
              <a:rPr sz="1800" spc="-10" dirty="0">
                <a:latin typeface="Arial"/>
                <a:cs typeface="Arial"/>
              </a:rPr>
              <a:t>pour  s’adapter </a:t>
            </a:r>
            <a:r>
              <a:rPr sz="1800" dirty="0">
                <a:latin typeface="Arial"/>
                <a:cs typeface="Arial"/>
              </a:rPr>
              <a:t>à </a:t>
            </a:r>
            <a:r>
              <a:rPr sz="1800" spc="-5" dirty="0">
                <a:latin typeface="Arial"/>
                <a:cs typeface="Arial"/>
              </a:rPr>
              <a:t>le </a:t>
            </a:r>
            <a:r>
              <a:rPr sz="1800" spc="-10" dirty="0">
                <a:latin typeface="Arial"/>
                <a:cs typeface="Arial"/>
              </a:rPr>
              <a:t>supporter </a:t>
            </a:r>
            <a:r>
              <a:rPr sz="1800" dirty="0">
                <a:latin typeface="Arial"/>
                <a:cs typeface="Arial"/>
              </a:rPr>
              <a:t>(« </a:t>
            </a:r>
            <a:r>
              <a:rPr sz="1800" spc="-5" dirty="0">
                <a:latin typeface="Arial"/>
                <a:cs typeface="Arial"/>
              </a:rPr>
              <a:t>fuite</a:t>
            </a:r>
            <a:r>
              <a:rPr sz="1800" spc="40" dirty="0">
                <a:latin typeface="Arial"/>
                <a:cs typeface="Arial"/>
              </a:rPr>
              <a:t> </a:t>
            </a:r>
            <a:r>
              <a:rPr sz="1800" spc="-10" dirty="0">
                <a:latin typeface="Arial"/>
                <a:cs typeface="Arial"/>
              </a:rPr>
              <a:t>»)</a:t>
            </a:r>
            <a:endParaRPr sz="1800" dirty="0">
              <a:latin typeface="Arial"/>
              <a:cs typeface="Arial"/>
            </a:endParaRPr>
          </a:p>
          <a:p>
            <a:pPr lvl="1">
              <a:lnSpc>
                <a:spcPct val="100000"/>
              </a:lnSpc>
              <a:spcBef>
                <a:spcPts val="45"/>
              </a:spcBef>
              <a:buChar char=""/>
            </a:pPr>
            <a:endParaRPr sz="2400" dirty="0">
              <a:latin typeface="Arial"/>
              <a:cs typeface="Arial"/>
            </a:endParaRPr>
          </a:p>
          <a:p>
            <a:pPr marL="820419" marR="18415" lvl="1" indent="-350520">
              <a:lnSpc>
                <a:spcPct val="100000"/>
              </a:lnSpc>
              <a:buFont typeface="Wingdings"/>
              <a:buChar char=""/>
              <a:tabLst>
                <a:tab pos="819785" algn="l"/>
                <a:tab pos="820419" algn="l"/>
              </a:tabLst>
            </a:pPr>
            <a:r>
              <a:rPr sz="1800" spc="-5" dirty="0">
                <a:solidFill>
                  <a:srgbClr val="001F5F"/>
                </a:solidFill>
                <a:latin typeface="Arial"/>
                <a:cs typeface="Arial"/>
              </a:rPr>
              <a:t>il libère du cortisol </a:t>
            </a:r>
            <a:r>
              <a:rPr sz="1800" spc="-10" dirty="0">
                <a:solidFill>
                  <a:srgbClr val="001F5F"/>
                </a:solidFill>
                <a:latin typeface="Arial"/>
                <a:cs typeface="Arial"/>
              </a:rPr>
              <a:t>qui </a:t>
            </a:r>
            <a:r>
              <a:rPr sz="1800" spc="-5" dirty="0">
                <a:solidFill>
                  <a:srgbClr val="001F5F"/>
                </a:solidFill>
                <a:latin typeface="Arial"/>
                <a:cs typeface="Arial"/>
              </a:rPr>
              <a:t>puise </a:t>
            </a:r>
            <a:r>
              <a:rPr sz="1800" spc="-10" dirty="0">
                <a:solidFill>
                  <a:srgbClr val="001F5F"/>
                </a:solidFill>
                <a:latin typeface="Arial"/>
                <a:cs typeface="Arial"/>
              </a:rPr>
              <a:t>dans </a:t>
            </a:r>
            <a:r>
              <a:rPr sz="1800" spc="-5" dirty="0">
                <a:solidFill>
                  <a:srgbClr val="001F5F"/>
                </a:solidFill>
                <a:latin typeface="Arial"/>
                <a:cs typeface="Arial"/>
              </a:rPr>
              <a:t>les réserves de </a:t>
            </a:r>
            <a:r>
              <a:rPr sz="1800" spc="-10" dirty="0">
                <a:solidFill>
                  <a:srgbClr val="001F5F"/>
                </a:solidFill>
                <a:latin typeface="Arial"/>
                <a:cs typeface="Arial"/>
              </a:rPr>
              <a:t>protides </a:t>
            </a:r>
            <a:r>
              <a:rPr sz="1800" spc="-5" dirty="0">
                <a:solidFill>
                  <a:srgbClr val="001F5F"/>
                </a:solidFill>
                <a:latin typeface="Arial"/>
                <a:cs typeface="Arial"/>
              </a:rPr>
              <a:t>et </a:t>
            </a:r>
            <a:r>
              <a:rPr sz="1800" spc="-10" dirty="0">
                <a:solidFill>
                  <a:srgbClr val="001F5F"/>
                </a:solidFill>
                <a:latin typeface="Arial"/>
                <a:cs typeface="Arial"/>
              </a:rPr>
              <a:t>de  lipides pour </a:t>
            </a:r>
            <a:r>
              <a:rPr sz="1800" spc="-5" dirty="0">
                <a:solidFill>
                  <a:srgbClr val="001F5F"/>
                </a:solidFill>
                <a:latin typeface="Arial"/>
                <a:cs typeface="Arial"/>
              </a:rPr>
              <a:t>les transformer en sucres, afin de tenir le</a:t>
            </a:r>
            <a:r>
              <a:rPr sz="1800" spc="90" dirty="0">
                <a:solidFill>
                  <a:srgbClr val="001F5F"/>
                </a:solidFill>
                <a:latin typeface="Arial"/>
                <a:cs typeface="Arial"/>
              </a:rPr>
              <a:t> </a:t>
            </a:r>
            <a:r>
              <a:rPr sz="1800" spc="-10" dirty="0">
                <a:solidFill>
                  <a:srgbClr val="001F5F"/>
                </a:solidFill>
                <a:latin typeface="Arial"/>
                <a:cs typeface="Arial"/>
              </a:rPr>
              <a:t>coup</a:t>
            </a:r>
            <a:endParaRPr sz="1800" dirty="0">
              <a:latin typeface="Arial"/>
              <a:cs typeface="Arial"/>
            </a:endParaRPr>
          </a:p>
        </p:txBody>
      </p:sp>
      <p:sp>
        <p:nvSpPr>
          <p:cNvPr id="3" name="object 3"/>
          <p:cNvSpPr txBox="1">
            <a:spLocks noGrp="1"/>
          </p:cNvSpPr>
          <p:nvPr>
            <p:ph type="title"/>
          </p:nvPr>
        </p:nvSpPr>
        <p:spPr>
          <a:xfrm>
            <a:off x="704910" y="774656"/>
            <a:ext cx="7938069" cy="689932"/>
          </a:xfrm>
          <a:prstGeom prst="rect">
            <a:avLst/>
          </a:prstGeom>
        </p:spPr>
        <p:txBody>
          <a:bodyPr vert="horz" wrap="square" lIns="0" tIns="12700" rIns="0" bIns="0" rtlCol="0">
            <a:spAutoFit/>
          </a:bodyPr>
          <a:lstStyle/>
          <a:p>
            <a:pPr marR="5080" algn="ctr">
              <a:lnSpc>
                <a:spcPct val="100000"/>
              </a:lnSpc>
              <a:spcBef>
                <a:spcPts val="100"/>
              </a:spcBef>
            </a:pPr>
            <a:r>
              <a:rPr sz="2200" b="1" dirty="0">
                <a:solidFill>
                  <a:srgbClr val="660066"/>
                </a:solidFill>
                <a:latin typeface="Arial Black"/>
                <a:ea typeface="+mn-ea"/>
              </a:rPr>
              <a:t>LE SYNDROME GÉNÉRAL D’ADAPTATION :</a:t>
            </a:r>
          </a:p>
          <a:p>
            <a:pPr marR="5080" algn="ctr">
              <a:lnSpc>
                <a:spcPct val="100000"/>
              </a:lnSpc>
            </a:pPr>
            <a:r>
              <a:rPr sz="2200" b="1" dirty="0">
                <a:solidFill>
                  <a:srgbClr val="660066"/>
                </a:solidFill>
                <a:latin typeface="Arial Black"/>
                <a:ea typeface="+mn-ea"/>
              </a:rPr>
              <a:t>PHASE DE RESISTANCE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668" y="1590021"/>
            <a:ext cx="8081009" cy="4109458"/>
          </a:xfrm>
          <a:prstGeom prst="rect">
            <a:avLst/>
          </a:prstGeom>
        </p:spPr>
        <p:txBody>
          <a:bodyPr vert="horz" wrap="square" lIns="0" tIns="13335" rIns="0" bIns="0" rtlCol="0">
            <a:spAutoFit/>
          </a:bodyPr>
          <a:lstStyle/>
          <a:p>
            <a:pPr marL="541020" indent="-451484">
              <a:lnSpc>
                <a:spcPct val="100000"/>
              </a:lnSpc>
              <a:spcBef>
                <a:spcPts val="105"/>
              </a:spcBef>
              <a:buFont typeface="Wingdings"/>
              <a:buChar char=""/>
              <a:tabLst>
                <a:tab pos="541020" algn="l"/>
                <a:tab pos="541655" algn="l"/>
              </a:tabLst>
            </a:pPr>
            <a:r>
              <a:rPr sz="2000" b="1" u="sng" dirty="0">
                <a:uFill>
                  <a:solidFill>
                    <a:srgbClr val="000000"/>
                  </a:solidFill>
                </a:uFill>
                <a:latin typeface="Arial"/>
                <a:cs typeface="Arial"/>
              </a:rPr>
              <a:t>Phase 2 </a:t>
            </a:r>
            <a:r>
              <a:rPr sz="2000" b="1" u="sng" spc="-15" dirty="0">
                <a:uFill>
                  <a:solidFill>
                    <a:srgbClr val="000000"/>
                  </a:solidFill>
                </a:uFill>
                <a:latin typeface="Arial"/>
                <a:cs typeface="Arial"/>
              </a:rPr>
              <a:t>(RESISTANCE) </a:t>
            </a:r>
            <a:r>
              <a:rPr sz="2000" b="1" u="sng" dirty="0">
                <a:uFill>
                  <a:solidFill>
                    <a:srgbClr val="000000"/>
                  </a:solidFill>
                </a:uFill>
                <a:latin typeface="Arial"/>
                <a:cs typeface="Arial"/>
              </a:rPr>
              <a:t>: </a:t>
            </a:r>
            <a:r>
              <a:rPr sz="2000" b="1" u="sng" spc="-5" dirty="0">
                <a:uFill>
                  <a:solidFill>
                    <a:srgbClr val="000000"/>
                  </a:solidFill>
                </a:uFill>
                <a:latin typeface="Arial"/>
                <a:cs typeface="Arial"/>
              </a:rPr>
              <a:t>mobilisation </a:t>
            </a:r>
            <a:r>
              <a:rPr sz="2000" b="1" u="sng" dirty="0">
                <a:uFill>
                  <a:solidFill>
                    <a:srgbClr val="000000"/>
                  </a:solidFill>
                </a:uFill>
                <a:latin typeface="Arial"/>
                <a:cs typeface="Arial"/>
              </a:rPr>
              <a:t>des</a:t>
            </a:r>
            <a:r>
              <a:rPr sz="2000" b="1" u="sng" spc="-80" dirty="0">
                <a:uFill>
                  <a:solidFill>
                    <a:srgbClr val="000000"/>
                  </a:solidFill>
                </a:uFill>
                <a:latin typeface="Arial"/>
                <a:cs typeface="Arial"/>
              </a:rPr>
              <a:t> </a:t>
            </a:r>
            <a:r>
              <a:rPr sz="2000" b="1" u="sng" dirty="0">
                <a:uFill>
                  <a:solidFill>
                    <a:srgbClr val="000000"/>
                  </a:solidFill>
                </a:uFill>
                <a:latin typeface="Arial"/>
                <a:cs typeface="Arial"/>
              </a:rPr>
              <a:t>ressources</a:t>
            </a:r>
            <a:endParaRPr sz="2000" dirty="0">
              <a:latin typeface="Arial"/>
              <a:cs typeface="Arial"/>
            </a:endParaRPr>
          </a:p>
          <a:p>
            <a:pPr>
              <a:lnSpc>
                <a:spcPct val="100000"/>
              </a:lnSpc>
              <a:spcBef>
                <a:spcPts val="10"/>
              </a:spcBef>
            </a:pPr>
            <a:endParaRPr sz="2700" dirty="0">
              <a:latin typeface="Arial"/>
              <a:cs typeface="Arial"/>
            </a:endParaRPr>
          </a:p>
          <a:p>
            <a:pPr marL="363220" marR="125095" indent="-350520">
              <a:lnSpc>
                <a:spcPct val="100000"/>
              </a:lnSpc>
              <a:spcBef>
                <a:spcPts val="5"/>
              </a:spcBef>
              <a:buFont typeface="Wingdings"/>
              <a:buChar char=""/>
              <a:tabLst>
                <a:tab pos="362585" algn="l"/>
                <a:tab pos="363220" algn="l"/>
              </a:tabLst>
            </a:pPr>
            <a:r>
              <a:rPr sz="2000" dirty="0">
                <a:latin typeface="Arial"/>
                <a:cs typeface="Arial"/>
              </a:rPr>
              <a:t>Le corps libère aussi de l’endorphine qui procure un certain  détachement par rapport à </a:t>
            </a:r>
            <a:r>
              <a:rPr sz="2000" spc="-5" dirty="0">
                <a:latin typeface="Arial"/>
                <a:cs typeface="Arial"/>
              </a:rPr>
              <a:t>la situation </a:t>
            </a:r>
            <a:r>
              <a:rPr sz="2000" dirty="0">
                <a:latin typeface="Arial"/>
                <a:cs typeface="Arial"/>
              </a:rPr>
              <a:t>et permet de se dégager des  </a:t>
            </a:r>
            <a:r>
              <a:rPr sz="2000" spc="-5" dirty="0">
                <a:latin typeface="Arial"/>
                <a:cs typeface="Arial"/>
              </a:rPr>
              <a:t>émotions initiales </a:t>
            </a:r>
            <a:r>
              <a:rPr sz="2000" dirty="0">
                <a:latin typeface="Arial"/>
                <a:cs typeface="Arial"/>
              </a:rPr>
              <a:t>(inquiétude, colère); on peut agir sur </a:t>
            </a:r>
            <a:r>
              <a:rPr lang="fr-FR" sz="2000" dirty="0">
                <a:latin typeface="Arial"/>
                <a:cs typeface="Arial"/>
              </a:rPr>
              <a:t>l’émotion.</a:t>
            </a:r>
          </a:p>
          <a:p>
            <a:pPr marL="363220" marR="125095" indent="-350520">
              <a:lnSpc>
                <a:spcPct val="100000"/>
              </a:lnSpc>
              <a:spcBef>
                <a:spcPts val="5"/>
              </a:spcBef>
              <a:buFont typeface="Wingdings"/>
              <a:buChar char=""/>
              <a:tabLst>
                <a:tab pos="362585" algn="l"/>
                <a:tab pos="363220" algn="l"/>
              </a:tabLst>
            </a:pPr>
            <a:endParaRPr lang="fr-FR" sz="2000" spc="-10" dirty="0">
              <a:latin typeface="Arial"/>
              <a:cs typeface="Arial"/>
            </a:endParaRPr>
          </a:p>
          <a:p>
            <a:pPr marL="363220" marR="125095" indent="-350520">
              <a:lnSpc>
                <a:spcPct val="100000"/>
              </a:lnSpc>
              <a:spcBef>
                <a:spcPts val="5"/>
              </a:spcBef>
              <a:buFont typeface="Wingdings"/>
              <a:buChar char=""/>
              <a:tabLst>
                <a:tab pos="362585" algn="l"/>
                <a:tab pos="363220" algn="l"/>
              </a:tabLst>
            </a:pPr>
            <a:r>
              <a:rPr sz="2000" spc="-10" dirty="0" err="1">
                <a:latin typeface="Arial"/>
                <a:cs typeface="Arial"/>
              </a:rPr>
              <a:t>L’inquiétude</a:t>
            </a:r>
            <a:r>
              <a:rPr sz="2000" spc="-10" dirty="0">
                <a:latin typeface="Arial"/>
                <a:cs typeface="Arial"/>
              </a:rPr>
              <a:t> </a:t>
            </a:r>
            <a:r>
              <a:rPr sz="2000" dirty="0">
                <a:latin typeface="Arial"/>
                <a:cs typeface="Arial"/>
              </a:rPr>
              <a:t>ou </a:t>
            </a:r>
            <a:r>
              <a:rPr sz="2000" spc="-5" dirty="0">
                <a:latin typeface="Arial"/>
                <a:cs typeface="Arial"/>
              </a:rPr>
              <a:t>la </a:t>
            </a:r>
            <a:r>
              <a:rPr sz="2000" dirty="0">
                <a:latin typeface="Arial"/>
                <a:cs typeface="Arial"/>
              </a:rPr>
              <a:t>colère font place à </a:t>
            </a:r>
            <a:r>
              <a:rPr sz="2000" spc="-5" dirty="0">
                <a:latin typeface="Arial"/>
                <a:cs typeface="Arial"/>
              </a:rPr>
              <a:t>l’excitation, </a:t>
            </a:r>
            <a:r>
              <a:rPr sz="2000" dirty="0">
                <a:latin typeface="Arial"/>
                <a:cs typeface="Arial"/>
              </a:rPr>
              <a:t>à </a:t>
            </a:r>
            <a:r>
              <a:rPr sz="2000" spc="-5" dirty="0">
                <a:latin typeface="Arial"/>
                <a:cs typeface="Arial"/>
              </a:rPr>
              <a:t>la joie</a:t>
            </a:r>
            <a:r>
              <a:rPr sz="2000" spc="-90" dirty="0">
                <a:latin typeface="Arial"/>
                <a:cs typeface="Arial"/>
              </a:rPr>
              <a:t> </a:t>
            </a:r>
            <a:r>
              <a:rPr sz="2000" spc="-135" dirty="0">
                <a:latin typeface="Arial"/>
                <a:cs typeface="Arial"/>
              </a:rPr>
              <a:t>de  </a:t>
            </a:r>
            <a:r>
              <a:rPr sz="2000" spc="-5" dirty="0">
                <a:latin typeface="Arial"/>
                <a:cs typeface="Arial"/>
              </a:rPr>
              <a:t>trouver </a:t>
            </a:r>
            <a:r>
              <a:rPr sz="2000" dirty="0">
                <a:latin typeface="Arial"/>
                <a:cs typeface="Arial"/>
              </a:rPr>
              <a:t>des </a:t>
            </a:r>
            <a:r>
              <a:rPr sz="2000" spc="-5" dirty="0">
                <a:latin typeface="Arial"/>
                <a:cs typeface="Arial"/>
              </a:rPr>
              <a:t>solutions </a:t>
            </a:r>
            <a:r>
              <a:rPr sz="2000" dirty="0">
                <a:latin typeface="Arial"/>
                <a:cs typeface="Arial"/>
              </a:rPr>
              <a:t>au problème et à </a:t>
            </a:r>
            <a:r>
              <a:rPr sz="2000" spc="-5" dirty="0">
                <a:latin typeface="Arial"/>
                <a:cs typeface="Arial"/>
              </a:rPr>
              <a:t>la </a:t>
            </a:r>
            <a:r>
              <a:rPr sz="2000" dirty="0">
                <a:latin typeface="Arial"/>
                <a:cs typeface="Arial"/>
              </a:rPr>
              <a:t>confiance dans </a:t>
            </a:r>
            <a:r>
              <a:rPr sz="2000" spc="-5" dirty="0">
                <a:latin typeface="Arial"/>
                <a:cs typeface="Arial"/>
              </a:rPr>
              <a:t>le fait </a:t>
            </a:r>
            <a:r>
              <a:rPr sz="2000" dirty="0">
                <a:latin typeface="Arial"/>
                <a:cs typeface="Arial"/>
              </a:rPr>
              <a:t>que  </a:t>
            </a:r>
            <a:r>
              <a:rPr sz="2000" spc="-5" dirty="0">
                <a:latin typeface="Arial"/>
                <a:cs typeface="Arial"/>
              </a:rPr>
              <a:t>l’on </a:t>
            </a:r>
            <a:r>
              <a:rPr sz="2000" dirty="0">
                <a:latin typeface="Arial"/>
                <a:cs typeface="Arial"/>
              </a:rPr>
              <a:t>peut en </a:t>
            </a:r>
            <a:r>
              <a:rPr sz="2000" spc="-5" dirty="0">
                <a:latin typeface="Arial"/>
                <a:cs typeface="Arial"/>
              </a:rPr>
              <a:t>trouver</a:t>
            </a:r>
            <a:r>
              <a:rPr sz="2000" spc="-45" dirty="0">
                <a:latin typeface="Arial"/>
                <a:cs typeface="Arial"/>
              </a:rPr>
              <a:t> </a:t>
            </a:r>
            <a:r>
              <a:rPr sz="2000" dirty="0">
                <a:latin typeface="Arial"/>
                <a:cs typeface="Arial"/>
              </a:rPr>
              <a:t>;</a:t>
            </a:r>
          </a:p>
          <a:p>
            <a:pPr marL="363220">
              <a:lnSpc>
                <a:spcPct val="100000"/>
              </a:lnSpc>
              <a:spcBef>
                <a:spcPts val="365"/>
              </a:spcBef>
            </a:pPr>
            <a:r>
              <a:rPr sz="2000" dirty="0">
                <a:latin typeface="Arial"/>
                <a:cs typeface="Arial"/>
              </a:rPr>
              <a:t>on peut agir sur </a:t>
            </a:r>
            <a:r>
              <a:rPr sz="2000" spc="-5" dirty="0">
                <a:latin typeface="Arial"/>
                <a:cs typeface="Arial"/>
              </a:rPr>
              <a:t>le</a:t>
            </a:r>
            <a:r>
              <a:rPr sz="2000" spc="-95" dirty="0">
                <a:latin typeface="Arial"/>
                <a:cs typeface="Arial"/>
              </a:rPr>
              <a:t> </a:t>
            </a:r>
            <a:r>
              <a:rPr sz="2000" dirty="0">
                <a:latin typeface="Arial"/>
                <a:cs typeface="Arial"/>
              </a:rPr>
              <a:t>problème</a:t>
            </a:r>
          </a:p>
          <a:p>
            <a:pPr marL="363220" marR="913130" indent="-350520">
              <a:lnSpc>
                <a:spcPct val="100000"/>
              </a:lnSpc>
              <a:spcBef>
                <a:spcPts val="1870"/>
              </a:spcBef>
              <a:buFont typeface="Wingdings"/>
              <a:buChar char=""/>
              <a:tabLst>
                <a:tab pos="362585" algn="l"/>
                <a:tab pos="363220" algn="l"/>
              </a:tabLst>
            </a:pPr>
            <a:r>
              <a:rPr sz="2000" dirty="0">
                <a:latin typeface="Arial"/>
                <a:cs typeface="Arial"/>
              </a:rPr>
              <a:t>C’est </a:t>
            </a:r>
            <a:r>
              <a:rPr sz="2000" spc="-5" dirty="0">
                <a:latin typeface="Arial"/>
                <a:cs typeface="Arial"/>
              </a:rPr>
              <a:t>la </a:t>
            </a:r>
            <a:r>
              <a:rPr sz="2000" dirty="0">
                <a:latin typeface="Arial"/>
                <a:cs typeface="Arial"/>
              </a:rPr>
              <a:t>phase où </a:t>
            </a:r>
            <a:r>
              <a:rPr sz="2000" spc="-5" dirty="0">
                <a:latin typeface="Arial"/>
                <a:cs typeface="Arial"/>
              </a:rPr>
              <a:t>notre créativité </a:t>
            </a:r>
            <a:r>
              <a:rPr sz="2000" dirty="0">
                <a:latin typeface="Arial"/>
                <a:cs typeface="Arial"/>
              </a:rPr>
              <a:t>et </a:t>
            </a:r>
            <a:r>
              <a:rPr sz="2000" spc="-5" dirty="0">
                <a:latin typeface="Arial"/>
                <a:cs typeface="Arial"/>
              </a:rPr>
              <a:t>notre </a:t>
            </a:r>
            <a:r>
              <a:rPr sz="2000" dirty="0" err="1">
                <a:latin typeface="Arial"/>
                <a:cs typeface="Arial"/>
              </a:rPr>
              <a:t>énergie</a:t>
            </a:r>
            <a:r>
              <a:rPr sz="2000" dirty="0">
                <a:latin typeface="Arial"/>
                <a:cs typeface="Arial"/>
              </a:rPr>
              <a:t> </a:t>
            </a:r>
            <a:r>
              <a:rPr sz="2000" dirty="0" err="1">
                <a:latin typeface="Arial"/>
                <a:cs typeface="Arial"/>
              </a:rPr>
              <a:t>sont</a:t>
            </a:r>
            <a:r>
              <a:rPr lang="fr-FR" sz="2000" spc="-165" dirty="0">
                <a:latin typeface="Arial"/>
                <a:cs typeface="Arial"/>
              </a:rPr>
              <a:t> à leur </a:t>
            </a:r>
            <a:r>
              <a:rPr lang="fr-FR" sz="2000" spc="-165" dirty="0" err="1">
                <a:latin typeface="Arial"/>
                <a:cs typeface="Arial"/>
              </a:rPr>
              <a:t>maximun</a:t>
            </a:r>
            <a:r>
              <a:rPr lang="fr-FR" sz="2000" spc="-165" dirty="0">
                <a:latin typeface="Arial"/>
                <a:cs typeface="Arial"/>
              </a:rPr>
              <a:t>.</a:t>
            </a:r>
            <a:endParaRPr sz="2000" dirty="0">
              <a:latin typeface="Arial"/>
              <a:cs typeface="Arial"/>
            </a:endParaRPr>
          </a:p>
        </p:txBody>
      </p:sp>
      <p:sp>
        <p:nvSpPr>
          <p:cNvPr id="3" name="object 3"/>
          <p:cNvSpPr txBox="1">
            <a:spLocks noGrp="1"/>
          </p:cNvSpPr>
          <p:nvPr>
            <p:ph type="title"/>
          </p:nvPr>
        </p:nvSpPr>
        <p:spPr>
          <a:xfrm>
            <a:off x="692667" y="472241"/>
            <a:ext cx="8081009" cy="689932"/>
          </a:xfrm>
          <a:prstGeom prst="rect">
            <a:avLst/>
          </a:prstGeom>
        </p:spPr>
        <p:txBody>
          <a:bodyPr vert="horz" wrap="square" lIns="0" tIns="12700" rIns="0" bIns="0" rtlCol="0">
            <a:spAutoFit/>
          </a:bodyPr>
          <a:lstStyle/>
          <a:p>
            <a:pPr marR="5080" algn="ctr">
              <a:lnSpc>
                <a:spcPct val="100000"/>
              </a:lnSpc>
              <a:spcBef>
                <a:spcPts val="100"/>
              </a:spcBef>
            </a:pPr>
            <a:r>
              <a:rPr sz="2200" b="1" dirty="0">
                <a:solidFill>
                  <a:srgbClr val="660066"/>
                </a:solidFill>
                <a:latin typeface="Arial Black"/>
                <a:ea typeface="+mn-ea"/>
              </a:rPr>
              <a:t>LE SYNDROME GÉNÉRAL D’ADAPTATION :</a:t>
            </a:r>
          </a:p>
          <a:p>
            <a:pPr marR="5080" algn="ctr">
              <a:lnSpc>
                <a:spcPct val="100000"/>
              </a:lnSpc>
            </a:pPr>
            <a:r>
              <a:rPr sz="2200" b="1" dirty="0">
                <a:solidFill>
                  <a:srgbClr val="660066"/>
                </a:solidFill>
                <a:latin typeface="Arial Black"/>
                <a:ea typeface="+mn-ea"/>
              </a:rPr>
              <a:t>PHASE DE RESISTANCE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583" y="1916832"/>
            <a:ext cx="7442834" cy="2691121"/>
          </a:xfrm>
          <a:prstGeom prst="rect">
            <a:avLst/>
          </a:prstGeom>
        </p:spPr>
        <p:txBody>
          <a:bodyPr vert="horz" wrap="square" lIns="0" tIns="13335" rIns="0" bIns="0" rtlCol="0">
            <a:spAutoFit/>
          </a:bodyPr>
          <a:lstStyle/>
          <a:p>
            <a:pPr marL="541020" indent="-451484">
              <a:lnSpc>
                <a:spcPct val="100000"/>
              </a:lnSpc>
              <a:spcBef>
                <a:spcPts val="105"/>
              </a:spcBef>
              <a:buFont typeface="Wingdings"/>
              <a:buChar char=""/>
              <a:tabLst>
                <a:tab pos="541020" algn="l"/>
                <a:tab pos="541655" algn="l"/>
              </a:tabLst>
            </a:pPr>
            <a:r>
              <a:rPr sz="2000" b="1" u="sng" dirty="0">
                <a:uFill>
                  <a:solidFill>
                    <a:srgbClr val="000000"/>
                  </a:solidFill>
                </a:uFill>
                <a:latin typeface="Arial"/>
                <a:cs typeface="Arial"/>
              </a:rPr>
              <a:t>Phase 2 </a:t>
            </a:r>
            <a:r>
              <a:rPr sz="2000" b="1" u="sng" spc="-15" dirty="0">
                <a:uFill>
                  <a:solidFill>
                    <a:srgbClr val="000000"/>
                  </a:solidFill>
                </a:uFill>
                <a:latin typeface="Arial"/>
                <a:cs typeface="Arial"/>
              </a:rPr>
              <a:t>(RESISTANCE) </a:t>
            </a:r>
            <a:r>
              <a:rPr sz="2000" b="1" u="sng" dirty="0">
                <a:uFill>
                  <a:solidFill>
                    <a:srgbClr val="000000"/>
                  </a:solidFill>
                </a:uFill>
                <a:latin typeface="Arial"/>
                <a:cs typeface="Arial"/>
              </a:rPr>
              <a:t>: </a:t>
            </a:r>
            <a:r>
              <a:rPr sz="2000" b="1" u="sng" spc="-5" dirty="0">
                <a:uFill>
                  <a:solidFill>
                    <a:srgbClr val="000000"/>
                  </a:solidFill>
                </a:uFill>
                <a:latin typeface="Arial"/>
                <a:cs typeface="Arial"/>
              </a:rPr>
              <a:t>mobilisation </a:t>
            </a:r>
            <a:r>
              <a:rPr sz="2000" b="1" u="sng" dirty="0">
                <a:uFill>
                  <a:solidFill>
                    <a:srgbClr val="000000"/>
                  </a:solidFill>
                </a:uFill>
                <a:latin typeface="Arial"/>
                <a:cs typeface="Arial"/>
              </a:rPr>
              <a:t>des</a:t>
            </a:r>
            <a:r>
              <a:rPr sz="2000" b="1" u="sng" spc="-80" dirty="0">
                <a:uFill>
                  <a:solidFill>
                    <a:srgbClr val="000000"/>
                  </a:solidFill>
                </a:uFill>
                <a:latin typeface="Arial"/>
                <a:cs typeface="Arial"/>
              </a:rPr>
              <a:t> </a:t>
            </a:r>
            <a:r>
              <a:rPr sz="2000" b="1" u="sng" dirty="0">
                <a:uFill>
                  <a:solidFill>
                    <a:srgbClr val="000000"/>
                  </a:solidFill>
                </a:uFill>
                <a:latin typeface="Arial"/>
                <a:cs typeface="Arial"/>
              </a:rPr>
              <a:t>ressources</a:t>
            </a:r>
            <a:endParaRPr sz="2000" dirty="0">
              <a:latin typeface="Arial"/>
              <a:cs typeface="Arial"/>
            </a:endParaRPr>
          </a:p>
          <a:p>
            <a:pPr>
              <a:lnSpc>
                <a:spcPct val="100000"/>
              </a:lnSpc>
              <a:spcBef>
                <a:spcPts val="10"/>
              </a:spcBef>
            </a:pPr>
            <a:endParaRPr sz="2700" dirty="0">
              <a:latin typeface="Arial"/>
              <a:cs typeface="Arial"/>
            </a:endParaRPr>
          </a:p>
          <a:p>
            <a:pPr marL="362585" marR="5080" indent="-350520" algn="just">
              <a:lnSpc>
                <a:spcPct val="100000"/>
              </a:lnSpc>
              <a:spcBef>
                <a:spcPts val="5"/>
              </a:spcBef>
              <a:buFont typeface="Wingdings"/>
              <a:buChar char=""/>
              <a:tabLst>
                <a:tab pos="363220" algn="l"/>
              </a:tabLst>
            </a:pPr>
            <a:r>
              <a:rPr sz="2000" dirty="0">
                <a:latin typeface="Arial"/>
                <a:cs typeface="Arial"/>
              </a:rPr>
              <a:t>Jusqu’à ce stade, </a:t>
            </a:r>
            <a:r>
              <a:rPr sz="2000" spc="-5" dirty="0">
                <a:latin typeface="Arial"/>
                <a:cs typeface="Arial"/>
              </a:rPr>
              <a:t>le </a:t>
            </a:r>
            <a:r>
              <a:rPr sz="2000" dirty="0">
                <a:latin typeface="Arial"/>
                <a:cs typeface="Arial"/>
              </a:rPr>
              <a:t>stress est </a:t>
            </a:r>
            <a:r>
              <a:rPr sz="2000" spc="-5" dirty="0">
                <a:latin typeface="Arial"/>
                <a:cs typeface="Arial"/>
              </a:rPr>
              <a:t>stimulant </a:t>
            </a:r>
            <a:r>
              <a:rPr sz="2000" dirty="0">
                <a:latin typeface="Arial"/>
                <a:cs typeface="Arial"/>
              </a:rPr>
              <a:t>; </a:t>
            </a:r>
            <a:r>
              <a:rPr sz="2000" spc="-5" dirty="0" err="1">
                <a:latin typeface="Arial"/>
                <a:cs typeface="Arial"/>
              </a:rPr>
              <a:t>il</a:t>
            </a:r>
            <a:r>
              <a:rPr sz="2000" spc="-5" dirty="0">
                <a:latin typeface="Arial"/>
                <a:cs typeface="Arial"/>
              </a:rPr>
              <a:t> </a:t>
            </a:r>
            <a:r>
              <a:rPr sz="2000" dirty="0" err="1">
                <a:latin typeface="Arial"/>
                <a:cs typeface="Arial"/>
              </a:rPr>
              <a:t>apporte</a:t>
            </a:r>
            <a:r>
              <a:rPr lang="fr-FR" sz="2000" dirty="0">
                <a:latin typeface="Arial"/>
                <a:cs typeface="Arial"/>
              </a:rPr>
              <a:t> l’énergie</a:t>
            </a:r>
            <a:r>
              <a:rPr sz="2000" spc="-195" dirty="0">
                <a:latin typeface="Arial"/>
                <a:cs typeface="Arial"/>
              </a:rPr>
              <a:t> </a:t>
            </a:r>
            <a:r>
              <a:rPr sz="2000" dirty="0">
                <a:latin typeface="Arial"/>
                <a:cs typeface="Arial"/>
              </a:rPr>
              <a:t>et </a:t>
            </a:r>
            <a:r>
              <a:rPr sz="2000" spc="-5" dirty="0">
                <a:latin typeface="Arial"/>
                <a:cs typeface="Arial"/>
              </a:rPr>
              <a:t>les </a:t>
            </a:r>
            <a:r>
              <a:rPr sz="2000" dirty="0">
                <a:latin typeface="Arial"/>
                <a:cs typeface="Arial"/>
              </a:rPr>
              <a:t>ressources pour s’adapter à </a:t>
            </a:r>
            <a:r>
              <a:rPr sz="2000" spc="-5" dirty="0">
                <a:latin typeface="Arial"/>
                <a:cs typeface="Arial"/>
              </a:rPr>
              <a:t>l’environnement </a:t>
            </a:r>
            <a:r>
              <a:rPr sz="2000" dirty="0">
                <a:latin typeface="Arial"/>
                <a:cs typeface="Arial"/>
              </a:rPr>
              <a:t>et «</a:t>
            </a:r>
            <a:r>
              <a:rPr sz="2000" spc="-130" dirty="0">
                <a:latin typeface="Arial"/>
                <a:cs typeface="Arial"/>
              </a:rPr>
              <a:t> </a:t>
            </a:r>
            <a:r>
              <a:rPr sz="2000" spc="-5" dirty="0">
                <a:latin typeface="Arial"/>
                <a:cs typeface="Arial"/>
              </a:rPr>
              <a:t>survivre  </a:t>
            </a:r>
            <a:r>
              <a:rPr sz="2000" dirty="0">
                <a:latin typeface="Arial"/>
                <a:cs typeface="Arial"/>
              </a:rPr>
              <a:t>» face au</a:t>
            </a:r>
            <a:r>
              <a:rPr sz="2000" spc="-40" dirty="0">
                <a:latin typeface="Arial"/>
                <a:cs typeface="Arial"/>
              </a:rPr>
              <a:t> </a:t>
            </a:r>
            <a:r>
              <a:rPr sz="2000" dirty="0">
                <a:latin typeface="Arial"/>
                <a:cs typeface="Arial"/>
              </a:rPr>
              <a:t>danger</a:t>
            </a:r>
          </a:p>
          <a:p>
            <a:pPr>
              <a:lnSpc>
                <a:spcPct val="100000"/>
              </a:lnSpc>
              <a:spcBef>
                <a:spcPts val="10"/>
              </a:spcBef>
              <a:buFont typeface="Wingdings"/>
              <a:buChar char=""/>
            </a:pPr>
            <a:endParaRPr sz="2700" dirty="0">
              <a:latin typeface="Arial"/>
              <a:cs typeface="Arial"/>
            </a:endParaRPr>
          </a:p>
          <a:p>
            <a:pPr marL="363220" marR="332740" indent="-350520">
              <a:lnSpc>
                <a:spcPct val="100000"/>
              </a:lnSpc>
              <a:spcBef>
                <a:spcPts val="5"/>
              </a:spcBef>
              <a:buFont typeface="Wingdings"/>
              <a:buChar char=""/>
              <a:tabLst>
                <a:tab pos="362585" algn="l"/>
                <a:tab pos="363220" algn="l"/>
              </a:tabLst>
            </a:pPr>
            <a:r>
              <a:rPr sz="2000" dirty="0">
                <a:latin typeface="Arial"/>
                <a:cs typeface="Arial"/>
              </a:rPr>
              <a:t>C’est cet </a:t>
            </a:r>
            <a:r>
              <a:rPr sz="2000" spc="-5" dirty="0">
                <a:latin typeface="Arial"/>
                <a:cs typeface="Arial"/>
              </a:rPr>
              <a:t>état </a:t>
            </a:r>
            <a:r>
              <a:rPr sz="2000" dirty="0">
                <a:latin typeface="Arial"/>
                <a:cs typeface="Arial"/>
              </a:rPr>
              <a:t>que </a:t>
            </a:r>
            <a:r>
              <a:rPr sz="2000" spc="-5" dirty="0">
                <a:latin typeface="Arial"/>
                <a:cs typeface="Arial"/>
              </a:rPr>
              <a:t>recherchent les </a:t>
            </a:r>
            <a:r>
              <a:rPr sz="2000" dirty="0">
                <a:latin typeface="Arial"/>
                <a:cs typeface="Arial"/>
              </a:rPr>
              <a:t>sportifs de haut </a:t>
            </a:r>
            <a:r>
              <a:rPr sz="2000" spc="-5" dirty="0">
                <a:latin typeface="Arial"/>
                <a:cs typeface="Arial"/>
              </a:rPr>
              <a:t>niveau:</a:t>
            </a:r>
            <a:r>
              <a:rPr sz="2000" spc="-160" dirty="0">
                <a:latin typeface="Arial"/>
                <a:cs typeface="Arial"/>
              </a:rPr>
              <a:t> </a:t>
            </a:r>
            <a:r>
              <a:rPr sz="2000" spc="-300" dirty="0">
                <a:latin typeface="Arial"/>
                <a:cs typeface="Arial"/>
              </a:rPr>
              <a:t>l</a:t>
            </a:r>
            <a:r>
              <a:rPr lang="fr-FR" sz="2000" spc="-300" dirty="0">
                <a:latin typeface="Arial"/>
                <a:cs typeface="Arial"/>
              </a:rPr>
              <a:t> </a:t>
            </a:r>
            <a:r>
              <a:rPr sz="2000" spc="-300" dirty="0">
                <a:latin typeface="Arial"/>
                <a:cs typeface="Arial"/>
              </a:rPr>
              <a:t>e</a:t>
            </a:r>
            <a:r>
              <a:rPr lang="fr-FR" sz="2000" spc="-300" dirty="0">
                <a:latin typeface="Arial"/>
                <a:cs typeface="Arial"/>
              </a:rPr>
              <a:t> </a:t>
            </a:r>
            <a:r>
              <a:rPr sz="2000" spc="-300" dirty="0">
                <a:latin typeface="Arial"/>
                <a:cs typeface="Arial"/>
              </a:rPr>
              <a:t>  </a:t>
            </a:r>
            <a:r>
              <a:rPr sz="2000" dirty="0">
                <a:latin typeface="Arial"/>
                <a:cs typeface="Arial"/>
              </a:rPr>
              <a:t>stress de </a:t>
            </a:r>
            <a:r>
              <a:rPr sz="2000" spc="-5" dirty="0">
                <a:latin typeface="Arial"/>
                <a:cs typeface="Arial"/>
              </a:rPr>
              <a:t>la compétition </a:t>
            </a:r>
            <a:r>
              <a:rPr sz="2000" dirty="0">
                <a:latin typeface="Arial"/>
                <a:cs typeface="Arial"/>
              </a:rPr>
              <a:t>« dope » leurs</a:t>
            </a:r>
            <a:r>
              <a:rPr sz="2000" spc="-120" dirty="0">
                <a:latin typeface="Arial"/>
                <a:cs typeface="Arial"/>
              </a:rPr>
              <a:t> </a:t>
            </a:r>
            <a:r>
              <a:rPr sz="2000" spc="-5" dirty="0">
                <a:latin typeface="Arial"/>
                <a:cs typeface="Arial"/>
              </a:rPr>
              <a:t>performances</a:t>
            </a:r>
            <a:endParaRPr sz="2000" dirty="0">
              <a:latin typeface="Arial"/>
              <a:cs typeface="Arial"/>
            </a:endParaRPr>
          </a:p>
        </p:txBody>
      </p:sp>
      <p:sp>
        <p:nvSpPr>
          <p:cNvPr id="3" name="object 3"/>
          <p:cNvSpPr txBox="1">
            <a:spLocks noGrp="1"/>
          </p:cNvSpPr>
          <p:nvPr>
            <p:ph type="title"/>
          </p:nvPr>
        </p:nvSpPr>
        <p:spPr>
          <a:xfrm>
            <a:off x="770003" y="476672"/>
            <a:ext cx="7849618" cy="689932"/>
          </a:xfrm>
          <a:prstGeom prst="rect">
            <a:avLst/>
          </a:prstGeom>
        </p:spPr>
        <p:txBody>
          <a:bodyPr vert="horz" wrap="square" lIns="0" tIns="12700" rIns="0" bIns="0" rtlCol="0">
            <a:spAutoFit/>
          </a:bodyPr>
          <a:lstStyle/>
          <a:p>
            <a:pPr marR="5080" algn="ctr">
              <a:lnSpc>
                <a:spcPct val="100000"/>
              </a:lnSpc>
              <a:spcBef>
                <a:spcPts val="100"/>
              </a:spcBef>
            </a:pPr>
            <a:r>
              <a:rPr sz="2200" b="1" dirty="0">
                <a:solidFill>
                  <a:srgbClr val="660066"/>
                </a:solidFill>
                <a:latin typeface="Arial Black"/>
                <a:ea typeface="+mn-ea"/>
              </a:rPr>
              <a:t>LE SYNDROME GÉNÉRAL D’ADAPTATION :</a:t>
            </a:r>
          </a:p>
          <a:p>
            <a:pPr marR="5080" algn="ctr">
              <a:lnSpc>
                <a:spcPct val="100000"/>
              </a:lnSpc>
            </a:pPr>
            <a:r>
              <a:rPr sz="2200" b="1" dirty="0">
                <a:solidFill>
                  <a:srgbClr val="660066"/>
                </a:solidFill>
                <a:latin typeface="Arial Black"/>
                <a:ea typeface="+mn-ea"/>
              </a:rPr>
              <a:t>PHASE DE RESISTANCE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9499" y="1988840"/>
            <a:ext cx="7755255" cy="2002789"/>
          </a:xfrm>
          <a:prstGeom prst="rect">
            <a:avLst/>
          </a:prstGeom>
        </p:spPr>
        <p:txBody>
          <a:bodyPr vert="horz" wrap="square" lIns="0" tIns="13335" rIns="0" bIns="0" rtlCol="0">
            <a:spAutoFit/>
          </a:bodyPr>
          <a:lstStyle/>
          <a:p>
            <a:pPr marL="463550" indent="-451484">
              <a:lnSpc>
                <a:spcPct val="100000"/>
              </a:lnSpc>
              <a:spcBef>
                <a:spcPts val="105"/>
              </a:spcBef>
              <a:buFont typeface="Wingdings"/>
              <a:buChar char=""/>
              <a:tabLst>
                <a:tab pos="463550" algn="l"/>
                <a:tab pos="464184" algn="l"/>
              </a:tabLst>
            </a:pPr>
            <a:r>
              <a:rPr sz="2000" b="1" u="sng" dirty="0">
                <a:uFill>
                  <a:solidFill>
                    <a:srgbClr val="000000"/>
                  </a:solidFill>
                </a:uFill>
                <a:latin typeface="Arial"/>
                <a:cs typeface="Arial"/>
              </a:rPr>
              <a:t>Phase 3 </a:t>
            </a:r>
            <a:r>
              <a:rPr sz="2000" b="1" u="sng" spc="-10" dirty="0">
                <a:uFill>
                  <a:solidFill>
                    <a:srgbClr val="000000"/>
                  </a:solidFill>
                </a:uFill>
                <a:latin typeface="Arial"/>
                <a:cs typeface="Arial"/>
              </a:rPr>
              <a:t>(RECUPERATION)</a:t>
            </a:r>
            <a:r>
              <a:rPr sz="2000" b="1" u="sng" spc="-65" dirty="0">
                <a:uFill>
                  <a:solidFill>
                    <a:srgbClr val="000000"/>
                  </a:solidFill>
                </a:uFill>
                <a:latin typeface="Arial"/>
                <a:cs typeface="Arial"/>
              </a:rPr>
              <a:t> </a:t>
            </a:r>
            <a:r>
              <a:rPr sz="2000" b="1" u="sng" dirty="0">
                <a:uFill>
                  <a:solidFill>
                    <a:srgbClr val="000000"/>
                  </a:solidFill>
                </a:uFill>
                <a:latin typeface="Arial"/>
                <a:cs typeface="Arial"/>
              </a:rPr>
              <a:t>:</a:t>
            </a:r>
            <a:endParaRPr sz="2000" dirty="0">
              <a:latin typeface="Arial"/>
              <a:cs typeface="Arial"/>
            </a:endParaRPr>
          </a:p>
          <a:p>
            <a:pPr>
              <a:lnSpc>
                <a:spcPct val="100000"/>
              </a:lnSpc>
              <a:spcBef>
                <a:spcPts val="25"/>
              </a:spcBef>
            </a:pPr>
            <a:endParaRPr sz="2450" dirty="0">
              <a:latin typeface="Arial"/>
              <a:cs typeface="Arial"/>
            </a:endParaRPr>
          </a:p>
          <a:p>
            <a:pPr marL="285115" marR="5080">
              <a:lnSpc>
                <a:spcPct val="100000"/>
              </a:lnSpc>
            </a:pPr>
            <a:r>
              <a:rPr sz="2000" spc="-5" dirty="0">
                <a:latin typeface="Arial"/>
                <a:cs typeface="Arial"/>
              </a:rPr>
              <a:t>Si la </a:t>
            </a:r>
            <a:r>
              <a:rPr sz="2000" dirty="0">
                <a:latin typeface="Arial"/>
                <a:cs typeface="Arial"/>
              </a:rPr>
              <a:t>phase 1 </a:t>
            </a:r>
            <a:r>
              <a:rPr sz="2000" spc="-5" dirty="0">
                <a:latin typeface="Arial"/>
                <a:cs typeface="Arial"/>
              </a:rPr>
              <a:t>(ALERTE) </a:t>
            </a:r>
            <a:r>
              <a:rPr sz="2000" dirty="0">
                <a:latin typeface="Arial"/>
                <a:cs typeface="Arial"/>
              </a:rPr>
              <a:t>et </a:t>
            </a:r>
            <a:r>
              <a:rPr sz="2000" spc="-5" dirty="0">
                <a:latin typeface="Arial"/>
                <a:cs typeface="Arial"/>
              </a:rPr>
              <a:t>la </a:t>
            </a:r>
            <a:r>
              <a:rPr sz="2000" dirty="0">
                <a:latin typeface="Arial"/>
                <a:cs typeface="Arial"/>
              </a:rPr>
              <a:t>phase 2 </a:t>
            </a:r>
            <a:r>
              <a:rPr sz="2000" spc="-15" dirty="0">
                <a:latin typeface="Arial"/>
                <a:cs typeface="Arial"/>
              </a:rPr>
              <a:t>(RESISTANCE) </a:t>
            </a:r>
            <a:r>
              <a:rPr sz="2000" dirty="0">
                <a:latin typeface="Arial"/>
                <a:cs typeface="Arial"/>
              </a:rPr>
              <a:t>ont </a:t>
            </a:r>
            <a:r>
              <a:rPr sz="2000" spc="-5" dirty="0">
                <a:latin typeface="Arial"/>
                <a:cs typeface="Arial"/>
              </a:rPr>
              <a:t>été bien  </a:t>
            </a:r>
            <a:r>
              <a:rPr sz="2000" dirty="0">
                <a:latin typeface="Arial"/>
                <a:cs typeface="Arial"/>
              </a:rPr>
              <a:t>gérées, </a:t>
            </a:r>
            <a:r>
              <a:rPr sz="2000" spc="-5" dirty="0">
                <a:latin typeface="Arial"/>
                <a:cs typeface="Arial"/>
              </a:rPr>
              <a:t>retour </a:t>
            </a:r>
            <a:r>
              <a:rPr sz="2000" dirty="0">
                <a:latin typeface="Arial"/>
                <a:cs typeface="Arial"/>
              </a:rPr>
              <a:t>à </a:t>
            </a:r>
            <a:r>
              <a:rPr sz="2000" spc="-5" dirty="0">
                <a:latin typeface="Arial"/>
                <a:cs typeface="Arial"/>
              </a:rPr>
              <a:t>la</a:t>
            </a:r>
            <a:r>
              <a:rPr sz="2000" spc="-95" dirty="0">
                <a:latin typeface="Arial"/>
                <a:cs typeface="Arial"/>
              </a:rPr>
              <a:t> </a:t>
            </a:r>
            <a:r>
              <a:rPr sz="2000" dirty="0">
                <a:latin typeface="Arial"/>
                <a:cs typeface="Arial"/>
              </a:rPr>
              <a:t>normale</a:t>
            </a:r>
          </a:p>
          <a:p>
            <a:pPr>
              <a:lnSpc>
                <a:spcPct val="100000"/>
              </a:lnSpc>
              <a:spcBef>
                <a:spcPts val="15"/>
              </a:spcBef>
            </a:pPr>
            <a:endParaRPr sz="2700" dirty="0">
              <a:latin typeface="Arial"/>
              <a:cs typeface="Arial"/>
            </a:endParaRPr>
          </a:p>
          <a:p>
            <a:pPr marL="285115">
              <a:lnSpc>
                <a:spcPct val="100000"/>
              </a:lnSpc>
            </a:pPr>
            <a:r>
              <a:rPr sz="2000" spc="-5" dirty="0">
                <a:solidFill>
                  <a:srgbClr val="C00000"/>
                </a:solidFill>
                <a:latin typeface="Arial"/>
                <a:cs typeface="Arial"/>
              </a:rPr>
              <a:t>Sinon…..</a:t>
            </a:r>
            <a:endParaRPr sz="2000" dirty="0">
              <a:latin typeface="Arial"/>
              <a:cs typeface="Arial"/>
            </a:endParaRPr>
          </a:p>
        </p:txBody>
      </p:sp>
      <p:sp>
        <p:nvSpPr>
          <p:cNvPr id="3" name="object 3"/>
          <p:cNvSpPr txBox="1">
            <a:spLocks noGrp="1"/>
          </p:cNvSpPr>
          <p:nvPr>
            <p:ph type="title"/>
          </p:nvPr>
        </p:nvSpPr>
        <p:spPr>
          <a:xfrm>
            <a:off x="683568" y="620688"/>
            <a:ext cx="8296726" cy="689932"/>
          </a:xfrm>
          <a:prstGeom prst="rect">
            <a:avLst/>
          </a:prstGeom>
        </p:spPr>
        <p:txBody>
          <a:bodyPr vert="horz" wrap="square" lIns="0" tIns="12700" rIns="0" bIns="0" rtlCol="0">
            <a:spAutoFit/>
          </a:bodyPr>
          <a:lstStyle/>
          <a:p>
            <a:pPr marR="5080" algn="ctr">
              <a:lnSpc>
                <a:spcPct val="100000"/>
              </a:lnSpc>
              <a:spcBef>
                <a:spcPts val="100"/>
              </a:spcBef>
            </a:pPr>
            <a:r>
              <a:rPr sz="2200" b="1" dirty="0">
                <a:solidFill>
                  <a:srgbClr val="660066"/>
                </a:solidFill>
                <a:latin typeface="Arial Black"/>
                <a:ea typeface="+mn-ea"/>
              </a:rPr>
              <a:t>LE SYNDROME GÉNÉRAL D’ADAPTATION :</a:t>
            </a:r>
          </a:p>
          <a:p>
            <a:pPr marR="5080" algn="ctr">
              <a:lnSpc>
                <a:spcPct val="100000"/>
              </a:lnSpc>
            </a:pPr>
            <a:r>
              <a:rPr sz="2200" b="1" dirty="0">
                <a:solidFill>
                  <a:srgbClr val="660066"/>
                </a:solidFill>
                <a:latin typeface="Arial Black"/>
                <a:ea typeface="+mn-ea"/>
              </a:rPr>
              <a:t>PHASE DE RECUPERATION</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6688" y="1661795"/>
            <a:ext cx="4627880" cy="2683510"/>
          </a:xfrm>
          <a:prstGeom prst="rect">
            <a:avLst/>
          </a:prstGeom>
        </p:spPr>
        <p:txBody>
          <a:bodyPr vert="horz" wrap="square" lIns="0" tIns="13335" rIns="0" bIns="0" rtlCol="0">
            <a:spAutoFit/>
          </a:bodyPr>
          <a:lstStyle/>
          <a:p>
            <a:pPr marL="463550" indent="-451484">
              <a:lnSpc>
                <a:spcPct val="100000"/>
              </a:lnSpc>
              <a:spcBef>
                <a:spcPts val="105"/>
              </a:spcBef>
              <a:buFont typeface="Arial"/>
              <a:buChar char="o"/>
              <a:tabLst>
                <a:tab pos="463550" algn="l"/>
                <a:tab pos="464184" algn="l"/>
              </a:tabLst>
            </a:pPr>
            <a:r>
              <a:rPr sz="2000" b="1" dirty="0">
                <a:latin typeface="Arial"/>
                <a:cs typeface="Arial"/>
              </a:rPr>
              <a:t>au-delà d’un certain</a:t>
            </a:r>
            <a:r>
              <a:rPr sz="2000" b="1" spc="-80" dirty="0">
                <a:latin typeface="Arial"/>
                <a:cs typeface="Arial"/>
              </a:rPr>
              <a:t> </a:t>
            </a:r>
            <a:r>
              <a:rPr sz="2000" b="1" dirty="0">
                <a:latin typeface="Arial"/>
                <a:cs typeface="Arial"/>
              </a:rPr>
              <a:t>seuil,</a:t>
            </a:r>
            <a:endParaRPr sz="2000">
              <a:latin typeface="Arial"/>
              <a:cs typeface="Arial"/>
            </a:endParaRPr>
          </a:p>
          <a:p>
            <a:pPr>
              <a:lnSpc>
                <a:spcPct val="100000"/>
              </a:lnSpc>
              <a:spcBef>
                <a:spcPts val="10"/>
              </a:spcBef>
              <a:buFont typeface="Arial"/>
              <a:buChar char="o"/>
            </a:pPr>
            <a:endParaRPr sz="2700">
              <a:latin typeface="Arial"/>
              <a:cs typeface="Arial"/>
            </a:endParaRPr>
          </a:p>
          <a:p>
            <a:pPr marL="463550" indent="-451484">
              <a:lnSpc>
                <a:spcPct val="100000"/>
              </a:lnSpc>
              <a:spcBef>
                <a:spcPts val="5"/>
              </a:spcBef>
              <a:buFont typeface="Arial"/>
              <a:buChar char="o"/>
              <a:tabLst>
                <a:tab pos="463550" algn="l"/>
                <a:tab pos="464184" algn="l"/>
              </a:tabLst>
            </a:pPr>
            <a:r>
              <a:rPr sz="2000" b="1" dirty="0">
                <a:latin typeface="Arial"/>
                <a:cs typeface="Arial"/>
              </a:rPr>
              <a:t>très </a:t>
            </a:r>
            <a:r>
              <a:rPr sz="2000" b="1" spc="-5" dirty="0">
                <a:latin typeface="Arial"/>
                <a:cs typeface="Arial"/>
              </a:rPr>
              <a:t>variable selon </a:t>
            </a:r>
            <a:r>
              <a:rPr sz="2000" b="1" dirty="0">
                <a:latin typeface="Arial"/>
                <a:cs typeface="Arial"/>
              </a:rPr>
              <a:t>les</a:t>
            </a:r>
            <a:r>
              <a:rPr sz="2000" b="1" spc="-85" dirty="0">
                <a:latin typeface="Arial"/>
                <a:cs typeface="Arial"/>
              </a:rPr>
              <a:t> </a:t>
            </a:r>
            <a:r>
              <a:rPr sz="2000" b="1" spc="-5" dirty="0">
                <a:latin typeface="Arial"/>
                <a:cs typeface="Arial"/>
              </a:rPr>
              <a:t>individus,</a:t>
            </a:r>
            <a:endParaRPr sz="2000">
              <a:latin typeface="Arial"/>
              <a:cs typeface="Arial"/>
            </a:endParaRPr>
          </a:p>
          <a:p>
            <a:pPr>
              <a:lnSpc>
                <a:spcPct val="100000"/>
              </a:lnSpc>
              <a:spcBef>
                <a:spcPts val="10"/>
              </a:spcBef>
              <a:buFont typeface="Arial"/>
              <a:buChar char="o"/>
            </a:pPr>
            <a:endParaRPr sz="2700">
              <a:latin typeface="Arial"/>
              <a:cs typeface="Arial"/>
            </a:endParaRPr>
          </a:p>
          <a:p>
            <a:pPr marL="463550" indent="-451484">
              <a:lnSpc>
                <a:spcPct val="100000"/>
              </a:lnSpc>
              <a:spcBef>
                <a:spcPts val="5"/>
              </a:spcBef>
              <a:buFont typeface="Arial"/>
              <a:buChar char="o"/>
              <a:tabLst>
                <a:tab pos="463550" algn="l"/>
                <a:tab pos="464184" algn="l"/>
              </a:tabLst>
            </a:pPr>
            <a:r>
              <a:rPr sz="2000" b="1" spc="-5" dirty="0">
                <a:latin typeface="Arial"/>
                <a:cs typeface="Arial"/>
              </a:rPr>
              <a:t>le </a:t>
            </a:r>
            <a:r>
              <a:rPr sz="2000" b="1" dirty="0">
                <a:latin typeface="Arial"/>
                <a:cs typeface="Arial"/>
              </a:rPr>
              <a:t>stress </a:t>
            </a:r>
            <a:r>
              <a:rPr sz="2000" b="1" spc="-5" dirty="0">
                <a:latin typeface="Arial"/>
                <a:cs typeface="Arial"/>
              </a:rPr>
              <a:t>devient</a:t>
            </a:r>
            <a:r>
              <a:rPr sz="2000" b="1" spc="-50" dirty="0">
                <a:latin typeface="Arial"/>
                <a:cs typeface="Arial"/>
              </a:rPr>
              <a:t> </a:t>
            </a:r>
            <a:r>
              <a:rPr sz="2000" b="1" spc="-5" dirty="0">
                <a:latin typeface="Arial"/>
                <a:cs typeface="Arial"/>
              </a:rPr>
              <a:t>nuisible.</a:t>
            </a:r>
            <a:endParaRPr sz="2000">
              <a:latin typeface="Arial"/>
              <a:cs typeface="Arial"/>
            </a:endParaRPr>
          </a:p>
          <a:p>
            <a:pPr>
              <a:lnSpc>
                <a:spcPct val="100000"/>
              </a:lnSpc>
            </a:pPr>
            <a:endParaRPr sz="2200">
              <a:latin typeface="Arial"/>
              <a:cs typeface="Arial"/>
            </a:endParaRPr>
          </a:p>
          <a:p>
            <a:pPr>
              <a:lnSpc>
                <a:spcPct val="100000"/>
              </a:lnSpc>
              <a:spcBef>
                <a:spcPts val="30"/>
              </a:spcBef>
            </a:pPr>
            <a:endParaRPr sz="2400">
              <a:latin typeface="Arial"/>
              <a:cs typeface="Arial"/>
            </a:endParaRPr>
          </a:p>
          <a:p>
            <a:pPr marL="12700">
              <a:lnSpc>
                <a:spcPct val="100000"/>
              </a:lnSpc>
            </a:pPr>
            <a:r>
              <a:rPr sz="1800" b="1" spc="-5" dirty="0">
                <a:solidFill>
                  <a:srgbClr val="C00000"/>
                </a:solidFill>
                <a:latin typeface="Trebuchet MS"/>
                <a:cs typeface="Trebuchet MS"/>
              </a:rPr>
              <a:t>C’est la phase </a:t>
            </a:r>
            <a:r>
              <a:rPr sz="1800" b="1" spc="-20" dirty="0">
                <a:solidFill>
                  <a:srgbClr val="C00000"/>
                </a:solidFill>
                <a:latin typeface="Trebuchet MS"/>
                <a:cs typeface="Trebuchet MS"/>
              </a:rPr>
              <a:t>d’EPUISEMENT, </a:t>
            </a:r>
            <a:r>
              <a:rPr sz="1800" b="1" spc="-5" dirty="0">
                <a:solidFill>
                  <a:srgbClr val="C00000"/>
                </a:solidFill>
                <a:latin typeface="Trebuchet MS"/>
                <a:cs typeface="Trebuchet MS"/>
              </a:rPr>
              <a:t>le BURN</a:t>
            </a:r>
            <a:r>
              <a:rPr sz="1800" b="1" spc="10" dirty="0">
                <a:solidFill>
                  <a:srgbClr val="C00000"/>
                </a:solidFill>
                <a:latin typeface="Trebuchet MS"/>
                <a:cs typeface="Trebuchet MS"/>
              </a:rPr>
              <a:t> </a:t>
            </a:r>
            <a:r>
              <a:rPr sz="1800" b="1" spc="-5" dirty="0">
                <a:solidFill>
                  <a:srgbClr val="C00000"/>
                </a:solidFill>
                <a:latin typeface="Trebuchet MS"/>
                <a:cs typeface="Trebuchet MS"/>
              </a:rPr>
              <a:t>OUT</a:t>
            </a:r>
            <a:endParaRPr sz="1800">
              <a:latin typeface="Trebuchet MS"/>
              <a:cs typeface="Trebuchet MS"/>
            </a:endParaRPr>
          </a:p>
        </p:txBody>
      </p:sp>
      <p:sp>
        <p:nvSpPr>
          <p:cNvPr id="3" name="object 3"/>
          <p:cNvSpPr txBox="1">
            <a:spLocks noGrp="1"/>
          </p:cNvSpPr>
          <p:nvPr>
            <p:ph type="title"/>
          </p:nvPr>
        </p:nvSpPr>
        <p:spPr>
          <a:xfrm>
            <a:off x="7469758" y="455548"/>
            <a:ext cx="1236980"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0000"/>
                </a:solidFill>
                <a:latin typeface="Arial"/>
                <a:cs typeface="Arial"/>
              </a:rPr>
              <a:t>DANGER…</a:t>
            </a:r>
            <a:endParaRPr sz="1800">
              <a:latin typeface="Arial"/>
              <a:cs typeface="Arial"/>
            </a:endParaRP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90041" y="372681"/>
            <a:ext cx="15868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Arial"/>
                <a:cs typeface="Arial"/>
              </a:rPr>
              <a:t>LE </a:t>
            </a:r>
            <a:r>
              <a:rPr sz="1800" b="1" spc="-5" dirty="0">
                <a:solidFill>
                  <a:srgbClr val="FF0000"/>
                </a:solidFill>
                <a:latin typeface="Arial"/>
                <a:cs typeface="Arial"/>
              </a:rPr>
              <a:t>BURN</a:t>
            </a:r>
            <a:r>
              <a:rPr sz="1800" b="1" spc="-85" dirty="0">
                <a:solidFill>
                  <a:srgbClr val="FF0000"/>
                </a:solidFill>
                <a:latin typeface="Arial"/>
                <a:cs typeface="Arial"/>
              </a:rPr>
              <a:t> </a:t>
            </a:r>
            <a:r>
              <a:rPr sz="1800" b="1" spc="-5" dirty="0">
                <a:solidFill>
                  <a:srgbClr val="FF0000"/>
                </a:solidFill>
                <a:latin typeface="Arial"/>
                <a:cs typeface="Arial"/>
              </a:rPr>
              <a:t>OUT</a:t>
            </a:r>
            <a:endParaRPr sz="1800">
              <a:latin typeface="Arial"/>
              <a:cs typeface="Arial"/>
            </a:endParaRP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19</a:t>
            </a:fld>
            <a:endParaRPr dirty="0"/>
          </a:p>
        </p:txBody>
      </p:sp>
      <p:sp>
        <p:nvSpPr>
          <p:cNvPr id="3" name="object 3"/>
          <p:cNvSpPr txBox="1"/>
          <p:nvPr/>
        </p:nvSpPr>
        <p:spPr>
          <a:xfrm>
            <a:off x="578700" y="1527111"/>
            <a:ext cx="7477125" cy="139700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Mot </a:t>
            </a:r>
            <a:r>
              <a:rPr sz="1800" dirty="0">
                <a:latin typeface="Arial"/>
                <a:cs typeface="Arial"/>
              </a:rPr>
              <a:t>à </a:t>
            </a:r>
            <a:r>
              <a:rPr sz="1800" spc="-5" dirty="0">
                <a:latin typeface="Arial"/>
                <a:cs typeface="Arial"/>
              </a:rPr>
              <a:t>mot </a:t>
            </a:r>
            <a:r>
              <a:rPr sz="1800" dirty="0">
                <a:latin typeface="Arial"/>
                <a:cs typeface="Arial"/>
              </a:rPr>
              <a:t>: </a:t>
            </a:r>
            <a:r>
              <a:rPr sz="1800" spc="-10" dirty="0">
                <a:latin typeface="Arial"/>
                <a:cs typeface="Arial"/>
              </a:rPr>
              <a:t>une </a:t>
            </a:r>
            <a:r>
              <a:rPr sz="1800" spc="-5" dirty="0">
                <a:latin typeface="Arial"/>
                <a:cs typeface="Arial"/>
              </a:rPr>
              <a:t>brûlure de </a:t>
            </a:r>
            <a:r>
              <a:rPr sz="1800" spc="-15" dirty="0">
                <a:latin typeface="Arial"/>
                <a:cs typeface="Arial"/>
              </a:rPr>
              <a:t>l’intérieur. </a:t>
            </a:r>
            <a:r>
              <a:rPr sz="1800" dirty="0">
                <a:latin typeface="Arial"/>
                <a:cs typeface="Arial"/>
              </a:rPr>
              <a:t>Il </a:t>
            </a:r>
            <a:r>
              <a:rPr sz="1800" spc="-5" dirty="0">
                <a:latin typeface="Arial"/>
                <a:cs typeface="Arial"/>
              </a:rPr>
              <a:t>s’agit </a:t>
            </a:r>
            <a:r>
              <a:rPr sz="1800" spc="-10" dirty="0">
                <a:latin typeface="Arial"/>
                <a:cs typeface="Arial"/>
              </a:rPr>
              <a:t>d’un </a:t>
            </a:r>
            <a:r>
              <a:rPr sz="1800" spc="-5" dirty="0">
                <a:latin typeface="Arial"/>
                <a:cs typeface="Arial"/>
              </a:rPr>
              <a:t>état  </a:t>
            </a:r>
            <a:r>
              <a:rPr sz="1800" spc="-415" dirty="0">
                <a:latin typeface="Arial"/>
                <a:cs typeface="Arial"/>
              </a:rPr>
              <a:t>d’épuisement </a:t>
            </a:r>
            <a:r>
              <a:rPr sz="1800" spc="-5" dirty="0">
                <a:latin typeface="Arial"/>
                <a:cs typeface="Arial"/>
              </a:rPr>
              <a:t>aussi </a:t>
            </a:r>
            <a:r>
              <a:rPr sz="1800" spc="-10" dirty="0">
                <a:latin typeface="Arial"/>
                <a:cs typeface="Arial"/>
              </a:rPr>
              <a:t>bien physique que</a:t>
            </a:r>
            <a:r>
              <a:rPr sz="1800" spc="-50" dirty="0">
                <a:latin typeface="Arial"/>
                <a:cs typeface="Arial"/>
              </a:rPr>
              <a:t> </a:t>
            </a:r>
            <a:r>
              <a:rPr sz="1800" spc="-10" dirty="0">
                <a:latin typeface="Arial"/>
                <a:cs typeface="Arial"/>
              </a:rPr>
              <a:t>psychologique.</a:t>
            </a:r>
            <a:endParaRPr sz="1800">
              <a:latin typeface="Arial"/>
              <a:cs typeface="Arial"/>
            </a:endParaRPr>
          </a:p>
          <a:p>
            <a:pPr>
              <a:lnSpc>
                <a:spcPct val="100000"/>
              </a:lnSpc>
              <a:spcBef>
                <a:spcPts val="30"/>
              </a:spcBef>
            </a:pPr>
            <a:endParaRPr sz="1850">
              <a:latin typeface="Arial"/>
              <a:cs typeface="Arial"/>
            </a:endParaRPr>
          </a:p>
          <a:p>
            <a:pPr marL="12700" marR="323215">
              <a:lnSpc>
                <a:spcPct val="100000"/>
              </a:lnSpc>
              <a:tabLst>
                <a:tab pos="2614930" algn="l"/>
              </a:tabLst>
            </a:pPr>
            <a:r>
              <a:rPr sz="1800" spc="-5" dirty="0">
                <a:latin typeface="Arial"/>
                <a:cs typeface="Arial"/>
              </a:rPr>
              <a:t>Le </a:t>
            </a:r>
            <a:r>
              <a:rPr sz="1800" dirty="0">
                <a:latin typeface="Arial"/>
                <a:cs typeface="Arial"/>
              </a:rPr>
              <a:t>« </a:t>
            </a:r>
            <a:r>
              <a:rPr sz="1800" spc="-10" dirty="0">
                <a:latin typeface="Arial"/>
                <a:cs typeface="Arial"/>
              </a:rPr>
              <a:t>Karôshi </a:t>
            </a:r>
            <a:r>
              <a:rPr sz="1800" dirty="0">
                <a:latin typeface="Arial"/>
                <a:cs typeface="Arial"/>
              </a:rPr>
              <a:t>»</a:t>
            </a:r>
            <a:r>
              <a:rPr sz="1800" spc="50" dirty="0">
                <a:latin typeface="Arial"/>
                <a:cs typeface="Arial"/>
              </a:rPr>
              <a:t> </a:t>
            </a:r>
            <a:r>
              <a:rPr sz="1800" spc="-5" dirty="0">
                <a:latin typeface="Arial"/>
                <a:cs typeface="Arial"/>
              </a:rPr>
              <a:t>au</a:t>
            </a:r>
            <a:r>
              <a:rPr sz="1800" spc="20" dirty="0">
                <a:latin typeface="Arial"/>
                <a:cs typeface="Arial"/>
              </a:rPr>
              <a:t> </a:t>
            </a:r>
            <a:r>
              <a:rPr sz="1800" spc="-10" dirty="0">
                <a:latin typeface="Arial"/>
                <a:cs typeface="Arial"/>
              </a:rPr>
              <a:t>Japon	</a:t>
            </a:r>
            <a:r>
              <a:rPr sz="1800" dirty="0">
                <a:latin typeface="Arial"/>
                <a:cs typeface="Arial"/>
              </a:rPr>
              <a:t>: </a:t>
            </a:r>
            <a:r>
              <a:rPr sz="1800" spc="-5" dirty="0">
                <a:latin typeface="Arial"/>
                <a:cs typeface="Arial"/>
              </a:rPr>
              <a:t>10 </a:t>
            </a:r>
            <a:r>
              <a:rPr sz="1800" spc="-10" dirty="0">
                <a:latin typeface="Arial"/>
                <a:cs typeface="Arial"/>
              </a:rPr>
              <a:t>000 Japonais </a:t>
            </a:r>
            <a:r>
              <a:rPr sz="1800" spc="-5" dirty="0">
                <a:latin typeface="Arial"/>
                <a:cs typeface="Arial"/>
              </a:rPr>
              <a:t>en </a:t>
            </a:r>
            <a:r>
              <a:rPr sz="1800" spc="-10" dirty="0">
                <a:latin typeface="Arial"/>
                <a:cs typeface="Arial"/>
              </a:rPr>
              <a:t>meurent chaque année  (dépression, </a:t>
            </a:r>
            <a:r>
              <a:rPr sz="1800" spc="-5" dirty="0">
                <a:latin typeface="Arial"/>
                <a:cs typeface="Arial"/>
              </a:rPr>
              <a:t>suicide, </a:t>
            </a:r>
            <a:r>
              <a:rPr sz="1800" spc="-10" dirty="0">
                <a:latin typeface="Arial"/>
                <a:cs typeface="Arial"/>
              </a:rPr>
              <a:t>épuisement</a:t>
            </a:r>
            <a:r>
              <a:rPr sz="1800" spc="70" dirty="0">
                <a:latin typeface="Arial"/>
                <a:cs typeface="Arial"/>
              </a:rPr>
              <a:t> </a:t>
            </a:r>
            <a:r>
              <a:rPr sz="1800" spc="-10" dirty="0">
                <a:latin typeface="Arial"/>
                <a:cs typeface="Arial"/>
              </a:rPr>
              <a:t>physique)</a:t>
            </a:r>
            <a:endParaRPr sz="1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1AF7CA8-405E-4924-8487-4F4066EC5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09800"/>
            <a:ext cx="10036717" cy="4060908"/>
          </a:xfrm>
          <a:prstGeom prst="rect">
            <a:avLst/>
          </a:prstGeom>
        </p:spPr>
      </p:pic>
      <p:sp>
        <p:nvSpPr>
          <p:cNvPr id="7" name="Sous-titre 6">
            <a:extLst>
              <a:ext uri="{FF2B5EF4-FFF2-40B4-BE49-F238E27FC236}">
                <a16:creationId xmlns:a16="http://schemas.microsoft.com/office/drawing/2014/main" id="{18143412-5646-4B8E-AF90-766AB53E1DBF}"/>
              </a:ext>
            </a:extLst>
          </p:cNvPr>
          <p:cNvSpPr>
            <a:spLocks noGrp="1"/>
          </p:cNvSpPr>
          <p:nvPr>
            <p:ph type="subTitle" idx="1"/>
          </p:nvPr>
        </p:nvSpPr>
        <p:spPr>
          <a:xfrm>
            <a:off x="259080" y="785824"/>
            <a:ext cx="8625839" cy="1040736"/>
          </a:xfrm>
        </p:spPr>
        <p:txBody>
          <a:bodyPr>
            <a:normAutofit/>
          </a:bodyPr>
          <a:lstStyle/>
          <a:p>
            <a:pPr>
              <a:lnSpc>
                <a:spcPct val="110000"/>
              </a:lnSpc>
            </a:pPr>
            <a:r>
              <a:rPr lang="fr-FR" sz="5400" spc="-5" dirty="0">
                <a:effectLst>
                  <a:outerShdw blurRad="38100" dist="38100" dir="2700000" algn="tl">
                    <a:srgbClr val="000000">
                      <a:alpha val="43137"/>
                    </a:srgbClr>
                  </a:outerShdw>
                </a:effectLst>
                <a:latin typeface="HomepageBaukasten Bold" pitchFamily="2" charset="0"/>
                <a:cs typeface="Century Gothic"/>
              </a:rPr>
              <a:t>LA GESTION DU STRESS</a:t>
            </a:r>
            <a:endParaRPr lang="fr-FR" sz="5400" dirty="0">
              <a:effectLst>
                <a:outerShdw blurRad="38100" dist="38100" dir="2700000" algn="tl">
                  <a:srgbClr val="000000">
                    <a:alpha val="43137"/>
                  </a:srgbClr>
                </a:outerShdw>
              </a:effectLst>
              <a:latin typeface="HomepageBaukasten Bold" pitchFamily="2" charset="0"/>
              <a:cs typeface="Century Gothic"/>
            </a:endParaRPr>
          </a:p>
          <a:p>
            <a:endParaRPr lang="fr-FR" sz="4000" dirty="0"/>
          </a:p>
        </p:txBody>
      </p:sp>
      <p:pic>
        <p:nvPicPr>
          <p:cNvPr id="10" name="Image 9">
            <a:extLst>
              <a:ext uri="{FF2B5EF4-FFF2-40B4-BE49-F238E27FC236}">
                <a16:creationId xmlns:a16="http://schemas.microsoft.com/office/drawing/2014/main" id="{CEF74580-2A00-463C-A785-31DF5E16B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558" y="4724400"/>
            <a:ext cx="1498445" cy="1347776"/>
          </a:xfrm>
          <a:prstGeom prst="rect">
            <a:avLst/>
          </a:prstGeom>
          <a:effectLst>
            <a:outerShdw blurRad="50800" dist="38100" dir="2700000" algn="tl" rotWithShape="0">
              <a:prstClr val="black">
                <a:alpha val="40000"/>
              </a:prstClr>
            </a:outerShdw>
          </a:effectLst>
        </p:spPr>
      </p:pic>
      <p:sp>
        <p:nvSpPr>
          <p:cNvPr id="18" name="ZoneTexte 17">
            <a:extLst>
              <a:ext uri="{FF2B5EF4-FFF2-40B4-BE49-F238E27FC236}">
                <a16:creationId xmlns:a16="http://schemas.microsoft.com/office/drawing/2014/main" id="{8DED558B-4B59-4E14-9E25-EECB29B5020A}"/>
              </a:ext>
            </a:extLst>
          </p:cNvPr>
          <p:cNvSpPr txBox="1"/>
          <p:nvPr/>
        </p:nvSpPr>
        <p:spPr>
          <a:xfrm>
            <a:off x="762000" y="6360112"/>
            <a:ext cx="7772400" cy="400110"/>
          </a:xfrm>
          <a:prstGeom prst="rect">
            <a:avLst/>
          </a:prstGeom>
          <a:noFill/>
        </p:spPr>
        <p:txBody>
          <a:bodyPr wrap="square" rtlCol="0">
            <a:spAutoFit/>
          </a:bodyPr>
          <a:lstStyle/>
          <a:p>
            <a:pPr algn="ctr"/>
            <a:r>
              <a:rPr lang="fr-FR" sz="2000" b="1" dirty="0">
                <a:solidFill>
                  <a:schemeClr val="bg1"/>
                </a:solidFill>
                <a:effectLst>
                  <a:outerShdw blurRad="38100" dist="38100" dir="2700000" algn="tl">
                    <a:srgbClr val="000000">
                      <a:alpha val="43137"/>
                    </a:srgbClr>
                  </a:outerShdw>
                </a:effectLst>
              </a:rPr>
              <a:t>DIRECTION GÉNÉRALE DU TRÉSOR ET DE LA COMPTABILITÉ PUBLIQUE</a:t>
            </a:r>
          </a:p>
        </p:txBody>
      </p:sp>
    </p:spTree>
    <p:extLst>
      <p:ext uri="{BB962C8B-B14F-4D97-AF65-F5344CB8AC3E}">
        <p14:creationId xmlns:p14="http://schemas.microsoft.com/office/powerpoint/2010/main" val="79136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40694" y="339742"/>
            <a:ext cx="7079615" cy="689291"/>
          </a:xfrm>
          <a:prstGeom prst="rect">
            <a:avLst/>
          </a:prstGeom>
        </p:spPr>
        <p:txBody>
          <a:bodyPr vert="horz" wrap="square" lIns="0" tIns="12065" rIns="0" bIns="0" rtlCol="0">
            <a:spAutoFit/>
          </a:bodyPr>
          <a:lstStyle/>
          <a:p>
            <a:pPr marL="12700" algn="ctr">
              <a:lnSpc>
                <a:spcPct val="100000"/>
              </a:lnSpc>
              <a:spcBef>
                <a:spcPts val="95"/>
              </a:spcBef>
            </a:pPr>
            <a:r>
              <a:rPr sz="2200" b="1" dirty="0">
                <a:solidFill>
                  <a:srgbClr val="660066"/>
                </a:solidFill>
                <a:latin typeface="Arial Black"/>
                <a:ea typeface="+mn-ea"/>
              </a:rPr>
              <a:t>STRESS ET ADAPTATION</a:t>
            </a:r>
          </a:p>
          <a:p>
            <a:pPr marL="12700" algn="ctr">
              <a:lnSpc>
                <a:spcPct val="100000"/>
              </a:lnSpc>
            </a:pPr>
            <a:r>
              <a:rPr sz="2200" b="1" dirty="0">
                <a:solidFill>
                  <a:srgbClr val="660066"/>
                </a:solidFill>
                <a:latin typeface="Arial Black"/>
                <a:ea typeface="+mn-ea"/>
              </a:rPr>
              <a:t>DE LA PERFORMANCE À LA SOUFFRANCE</a:t>
            </a:r>
          </a:p>
        </p:txBody>
      </p:sp>
      <p:sp>
        <p:nvSpPr>
          <p:cNvPr id="24" name="object 2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25" name="object 2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26" name="object 2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20</a:t>
            </a:fld>
            <a:endParaRPr dirty="0"/>
          </a:p>
        </p:txBody>
      </p:sp>
      <p:grpSp>
        <p:nvGrpSpPr>
          <p:cNvPr id="27" name="Groupe 26">
            <a:extLst>
              <a:ext uri="{FF2B5EF4-FFF2-40B4-BE49-F238E27FC236}">
                <a16:creationId xmlns:a16="http://schemas.microsoft.com/office/drawing/2014/main" id="{D8EAE924-BB9B-4FBF-A8A0-09DC69510612}"/>
              </a:ext>
            </a:extLst>
          </p:cNvPr>
          <p:cNvGrpSpPr/>
          <p:nvPr/>
        </p:nvGrpSpPr>
        <p:grpSpPr>
          <a:xfrm>
            <a:off x="734117" y="1484784"/>
            <a:ext cx="7627239" cy="4511865"/>
            <a:chOff x="858131" y="1285790"/>
            <a:chExt cx="7627239" cy="4511865"/>
          </a:xfrm>
        </p:grpSpPr>
        <p:sp>
          <p:nvSpPr>
            <p:cNvPr id="2" name="object 2"/>
            <p:cNvSpPr/>
            <p:nvPr/>
          </p:nvSpPr>
          <p:spPr>
            <a:xfrm>
              <a:off x="4443984" y="2077211"/>
              <a:ext cx="944880" cy="889000"/>
            </a:xfrm>
            <a:custGeom>
              <a:avLst/>
              <a:gdLst/>
              <a:ahLst/>
              <a:cxnLst/>
              <a:rect l="l" t="t" r="r" b="b"/>
              <a:pathLst>
                <a:path w="944879" h="889000">
                  <a:moveTo>
                    <a:pt x="0" y="0"/>
                  </a:moveTo>
                  <a:lnTo>
                    <a:pt x="944880" y="0"/>
                  </a:lnTo>
                  <a:lnTo>
                    <a:pt x="944880" y="888491"/>
                  </a:lnTo>
                  <a:lnTo>
                    <a:pt x="0" y="888491"/>
                  </a:lnTo>
                  <a:lnTo>
                    <a:pt x="0" y="0"/>
                  </a:lnTo>
                  <a:close/>
                </a:path>
              </a:pathLst>
            </a:custGeom>
            <a:solidFill>
              <a:srgbClr val="FFCC00"/>
            </a:solidFill>
          </p:spPr>
          <p:txBody>
            <a:bodyPr wrap="square" lIns="0" tIns="0" rIns="0" bIns="0" rtlCol="0"/>
            <a:lstStyle/>
            <a:p>
              <a:endParaRPr/>
            </a:p>
          </p:txBody>
        </p:sp>
        <p:sp>
          <p:nvSpPr>
            <p:cNvPr id="4" name="object 4"/>
            <p:cNvSpPr/>
            <p:nvPr/>
          </p:nvSpPr>
          <p:spPr>
            <a:xfrm>
              <a:off x="2615945" y="1584960"/>
              <a:ext cx="0" cy="3592829"/>
            </a:xfrm>
            <a:custGeom>
              <a:avLst/>
              <a:gdLst/>
              <a:ahLst/>
              <a:cxnLst/>
              <a:rect l="l" t="t" r="r" b="b"/>
              <a:pathLst>
                <a:path h="3592829">
                  <a:moveTo>
                    <a:pt x="0" y="3592829"/>
                  </a:moveTo>
                  <a:lnTo>
                    <a:pt x="0" y="0"/>
                  </a:lnTo>
                </a:path>
              </a:pathLst>
            </a:custGeom>
            <a:ln w="25908">
              <a:solidFill>
                <a:srgbClr val="0000CC"/>
              </a:solidFill>
            </a:ln>
          </p:spPr>
          <p:txBody>
            <a:bodyPr wrap="square" lIns="0" tIns="0" rIns="0" bIns="0" rtlCol="0"/>
            <a:lstStyle/>
            <a:p>
              <a:endParaRPr/>
            </a:p>
          </p:txBody>
        </p:sp>
        <p:sp>
          <p:nvSpPr>
            <p:cNvPr id="5" name="object 5"/>
            <p:cNvSpPr/>
            <p:nvPr/>
          </p:nvSpPr>
          <p:spPr>
            <a:xfrm>
              <a:off x="2577089" y="1520188"/>
              <a:ext cx="78105" cy="78105"/>
            </a:xfrm>
            <a:custGeom>
              <a:avLst/>
              <a:gdLst/>
              <a:ahLst/>
              <a:cxnLst/>
              <a:rect l="l" t="t" r="r" b="b"/>
              <a:pathLst>
                <a:path w="78105" h="78105">
                  <a:moveTo>
                    <a:pt x="38862" y="0"/>
                  </a:moveTo>
                  <a:lnTo>
                    <a:pt x="0" y="77724"/>
                  </a:lnTo>
                  <a:lnTo>
                    <a:pt x="77724" y="77724"/>
                  </a:lnTo>
                  <a:lnTo>
                    <a:pt x="38862" y="0"/>
                  </a:lnTo>
                  <a:close/>
                </a:path>
              </a:pathLst>
            </a:custGeom>
            <a:solidFill>
              <a:srgbClr val="0000CC"/>
            </a:solidFill>
          </p:spPr>
          <p:txBody>
            <a:bodyPr wrap="square" lIns="0" tIns="0" rIns="0" bIns="0" rtlCol="0"/>
            <a:lstStyle/>
            <a:p>
              <a:endParaRPr/>
            </a:p>
          </p:txBody>
        </p:sp>
        <p:sp>
          <p:nvSpPr>
            <p:cNvPr id="6" name="object 6"/>
            <p:cNvSpPr txBox="1"/>
            <p:nvPr/>
          </p:nvSpPr>
          <p:spPr>
            <a:xfrm>
              <a:off x="858131" y="1485054"/>
              <a:ext cx="143319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000099"/>
                  </a:solidFill>
                  <a:latin typeface="Arial"/>
                  <a:cs typeface="Arial"/>
                </a:rPr>
                <a:t>Adaptation de  l’individu</a:t>
              </a:r>
              <a:endParaRPr sz="1800">
                <a:latin typeface="Arial"/>
                <a:cs typeface="Arial"/>
              </a:endParaRPr>
            </a:p>
          </p:txBody>
        </p:sp>
        <p:sp>
          <p:nvSpPr>
            <p:cNvPr id="7" name="object 7"/>
            <p:cNvSpPr/>
            <p:nvPr/>
          </p:nvSpPr>
          <p:spPr>
            <a:xfrm>
              <a:off x="2617470" y="5177790"/>
              <a:ext cx="5801360" cy="0"/>
            </a:xfrm>
            <a:custGeom>
              <a:avLst/>
              <a:gdLst/>
              <a:ahLst/>
              <a:cxnLst/>
              <a:rect l="l" t="t" r="r" b="b"/>
              <a:pathLst>
                <a:path w="5801359">
                  <a:moveTo>
                    <a:pt x="0" y="0"/>
                  </a:moveTo>
                  <a:lnTo>
                    <a:pt x="5801106" y="0"/>
                  </a:lnTo>
                </a:path>
              </a:pathLst>
            </a:custGeom>
            <a:ln w="25908">
              <a:solidFill>
                <a:srgbClr val="0000CC"/>
              </a:solidFill>
            </a:ln>
          </p:spPr>
          <p:txBody>
            <a:bodyPr wrap="square" lIns="0" tIns="0" rIns="0" bIns="0" rtlCol="0"/>
            <a:lstStyle/>
            <a:p>
              <a:endParaRPr/>
            </a:p>
          </p:txBody>
        </p:sp>
        <p:sp>
          <p:nvSpPr>
            <p:cNvPr id="8" name="object 8"/>
            <p:cNvSpPr/>
            <p:nvPr/>
          </p:nvSpPr>
          <p:spPr>
            <a:xfrm>
              <a:off x="8405624" y="5138925"/>
              <a:ext cx="78105" cy="78105"/>
            </a:xfrm>
            <a:custGeom>
              <a:avLst/>
              <a:gdLst/>
              <a:ahLst/>
              <a:cxnLst/>
              <a:rect l="l" t="t" r="r" b="b"/>
              <a:pathLst>
                <a:path w="78104" h="78104">
                  <a:moveTo>
                    <a:pt x="0" y="0"/>
                  </a:moveTo>
                  <a:lnTo>
                    <a:pt x="0" y="77723"/>
                  </a:lnTo>
                  <a:lnTo>
                    <a:pt x="77724" y="38861"/>
                  </a:lnTo>
                  <a:lnTo>
                    <a:pt x="0" y="0"/>
                  </a:lnTo>
                  <a:close/>
                </a:path>
              </a:pathLst>
            </a:custGeom>
            <a:solidFill>
              <a:srgbClr val="0000CC"/>
            </a:solidFill>
          </p:spPr>
          <p:txBody>
            <a:bodyPr wrap="square" lIns="0" tIns="0" rIns="0" bIns="0" rtlCol="0"/>
            <a:lstStyle/>
            <a:p>
              <a:endParaRPr/>
            </a:p>
          </p:txBody>
        </p:sp>
        <p:sp>
          <p:nvSpPr>
            <p:cNvPr id="9" name="object 9"/>
            <p:cNvSpPr txBox="1"/>
            <p:nvPr/>
          </p:nvSpPr>
          <p:spPr>
            <a:xfrm>
              <a:off x="6163175" y="5223615"/>
              <a:ext cx="2322195" cy="574040"/>
            </a:xfrm>
            <a:prstGeom prst="rect">
              <a:avLst/>
            </a:prstGeom>
          </p:spPr>
          <p:txBody>
            <a:bodyPr vert="horz" wrap="square" lIns="0" tIns="12700" rIns="0" bIns="0" rtlCol="0">
              <a:spAutoFit/>
            </a:bodyPr>
            <a:lstStyle/>
            <a:p>
              <a:pPr marR="5715" algn="r">
                <a:lnSpc>
                  <a:spcPct val="100000"/>
                </a:lnSpc>
                <a:spcBef>
                  <a:spcPts val="100"/>
                </a:spcBef>
              </a:pPr>
              <a:r>
                <a:rPr sz="1800" spc="-5" dirty="0">
                  <a:solidFill>
                    <a:srgbClr val="000099"/>
                  </a:solidFill>
                  <a:latin typeface="Arial"/>
                  <a:cs typeface="Arial"/>
                </a:rPr>
                <a:t>Intensité de la</a:t>
              </a:r>
              <a:r>
                <a:rPr sz="1800" spc="-55" dirty="0">
                  <a:solidFill>
                    <a:srgbClr val="000099"/>
                  </a:solidFill>
                  <a:latin typeface="Arial"/>
                  <a:cs typeface="Arial"/>
                </a:rPr>
                <a:t> </a:t>
              </a:r>
              <a:r>
                <a:rPr sz="1800" spc="-114" dirty="0">
                  <a:solidFill>
                    <a:srgbClr val="000099"/>
                  </a:solidFill>
                  <a:latin typeface="Arial"/>
                  <a:cs typeface="Arial"/>
                </a:rPr>
                <a:t>réaction</a:t>
              </a:r>
              <a:endParaRPr sz="1800">
                <a:latin typeface="Arial"/>
                <a:cs typeface="Arial"/>
              </a:endParaRPr>
            </a:p>
            <a:p>
              <a:pPr marR="5080" algn="r">
                <a:lnSpc>
                  <a:spcPct val="100000"/>
                </a:lnSpc>
              </a:pPr>
              <a:r>
                <a:rPr sz="1800" spc="-5" dirty="0">
                  <a:solidFill>
                    <a:srgbClr val="000099"/>
                  </a:solidFill>
                  <a:latin typeface="Arial"/>
                  <a:cs typeface="Arial"/>
                </a:rPr>
                <a:t>de</a:t>
              </a:r>
              <a:r>
                <a:rPr sz="1800" spc="-90" dirty="0">
                  <a:solidFill>
                    <a:srgbClr val="000099"/>
                  </a:solidFill>
                  <a:latin typeface="Arial"/>
                  <a:cs typeface="Arial"/>
                </a:rPr>
                <a:t> </a:t>
              </a:r>
              <a:r>
                <a:rPr sz="1800" spc="-5" dirty="0">
                  <a:solidFill>
                    <a:srgbClr val="000099"/>
                  </a:solidFill>
                  <a:latin typeface="Arial"/>
                  <a:cs typeface="Arial"/>
                </a:rPr>
                <a:t>stress</a:t>
              </a:r>
              <a:endParaRPr sz="1800">
                <a:latin typeface="Arial"/>
                <a:cs typeface="Arial"/>
              </a:endParaRPr>
            </a:p>
          </p:txBody>
        </p:sp>
        <p:sp>
          <p:nvSpPr>
            <p:cNvPr id="10" name="object 10"/>
            <p:cNvSpPr txBox="1"/>
            <p:nvPr/>
          </p:nvSpPr>
          <p:spPr>
            <a:xfrm>
              <a:off x="3144131" y="4742604"/>
              <a:ext cx="111252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C586C"/>
                  </a:solidFill>
                  <a:latin typeface="Arial"/>
                  <a:cs typeface="Arial"/>
                </a:rPr>
                <a:t>Inefficacité</a:t>
              </a:r>
              <a:endParaRPr sz="1800">
                <a:latin typeface="Arial"/>
                <a:cs typeface="Arial"/>
              </a:endParaRPr>
            </a:p>
          </p:txBody>
        </p:sp>
        <p:sp>
          <p:nvSpPr>
            <p:cNvPr id="11" name="object 11"/>
            <p:cNvSpPr/>
            <p:nvPr/>
          </p:nvSpPr>
          <p:spPr>
            <a:xfrm>
              <a:off x="3072383" y="2988564"/>
              <a:ext cx="1371600" cy="1755775"/>
            </a:xfrm>
            <a:custGeom>
              <a:avLst/>
              <a:gdLst/>
              <a:ahLst/>
              <a:cxnLst/>
              <a:rect l="l" t="t" r="r" b="b"/>
              <a:pathLst>
                <a:path w="1371600" h="1755775">
                  <a:moveTo>
                    <a:pt x="0" y="0"/>
                  </a:moveTo>
                  <a:lnTo>
                    <a:pt x="1371599" y="0"/>
                  </a:lnTo>
                  <a:lnTo>
                    <a:pt x="1371599" y="1755648"/>
                  </a:lnTo>
                  <a:lnTo>
                    <a:pt x="0" y="1755648"/>
                  </a:lnTo>
                  <a:lnTo>
                    <a:pt x="0" y="0"/>
                  </a:lnTo>
                  <a:close/>
                </a:path>
              </a:pathLst>
            </a:custGeom>
            <a:solidFill>
              <a:srgbClr val="FFCC00"/>
            </a:solidFill>
          </p:spPr>
          <p:txBody>
            <a:bodyPr wrap="square" lIns="0" tIns="0" rIns="0" bIns="0" rtlCol="0"/>
            <a:lstStyle/>
            <a:p>
              <a:endParaRPr/>
            </a:p>
          </p:txBody>
        </p:sp>
        <p:sp>
          <p:nvSpPr>
            <p:cNvPr id="12" name="object 12"/>
            <p:cNvSpPr/>
            <p:nvPr/>
          </p:nvSpPr>
          <p:spPr>
            <a:xfrm>
              <a:off x="3070539" y="3082269"/>
              <a:ext cx="838200" cy="515620"/>
            </a:xfrm>
            <a:custGeom>
              <a:avLst/>
              <a:gdLst/>
              <a:ahLst/>
              <a:cxnLst/>
              <a:rect l="l" t="t" r="r" b="b"/>
              <a:pathLst>
                <a:path w="838200" h="515620">
                  <a:moveTo>
                    <a:pt x="0" y="0"/>
                  </a:moveTo>
                  <a:lnTo>
                    <a:pt x="838199" y="0"/>
                  </a:lnTo>
                  <a:lnTo>
                    <a:pt x="838199" y="515112"/>
                  </a:lnTo>
                  <a:lnTo>
                    <a:pt x="0" y="515112"/>
                  </a:lnTo>
                  <a:lnTo>
                    <a:pt x="0" y="0"/>
                  </a:lnTo>
                  <a:close/>
                </a:path>
              </a:pathLst>
            </a:custGeom>
            <a:solidFill>
              <a:srgbClr val="FFCC00"/>
            </a:solidFill>
          </p:spPr>
          <p:txBody>
            <a:bodyPr wrap="square" lIns="0" tIns="0" rIns="0" bIns="0" rtlCol="0"/>
            <a:lstStyle/>
            <a:p>
              <a:endParaRPr/>
            </a:p>
          </p:txBody>
        </p:sp>
        <p:sp>
          <p:nvSpPr>
            <p:cNvPr id="13" name="object 13"/>
            <p:cNvSpPr/>
            <p:nvPr/>
          </p:nvSpPr>
          <p:spPr>
            <a:xfrm>
              <a:off x="3530346" y="2154173"/>
              <a:ext cx="3810000" cy="2590800"/>
            </a:xfrm>
            <a:custGeom>
              <a:avLst/>
              <a:gdLst/>
              <a:ahLst/>
              <a:cxnLst/>
              <a:rect l="l" t="t" r="r" b="b"/>
              <a:pathLst>
                <a:path w="3810000" h="2590800">
                  <a:moveTo>
                    <a:pt x="0" y="2590800"/>
                  </a:moveTo>
                  <a:lnTo>
                    <a:pt x="26882" y="2534482"/>
                  </a:lnTo>
                  <a:lnTo>
                    <a:pt x="53764" y="2478188"/>
                  </a:lnTo>
                  <a:lnTo>
                    <a:pt x="80647" y="2421941"/>
                  </a:lnTo>
                  <a:lnTo>
                    <a:pt x="107531" y="2365765"/>
                  </a:lnTo>
                  <a:lnTo>
                    <a:pt x="134416" y="2309684"/>
                  </a:lnTo>
                  <a:lnTo>
                    <a:pt x="161303" y="2253721"/>
                  </a:lnTo>
                  <a:lnTo>
                    <a:pt x="188191" y="2197900"/>
                  </a:lnTo>
                  <a:lnTo>
                    <a:pt x="215082" y="2142245"/>
                  </a:lnTo>
                  <a:lnTo>
                    <a:pt x="241975" y="2086778"/>
                  </a:lnTo>
                  <a:lnTo>
                    <a:pt x="268871" y="2031525"/>
                  </a:lnTo>
                  <a:lnTo>
                    <a:pt x="295770" y="1976509"/>
                  </a:lnTo>
                  <a:lnTo>
                    <a:pt x="322672" y="1921753"/>
                  </a:lnTo>
                  <a:lnTo>
                    <a:pt x="349578" y="1867280"/>
                  </a:lnTo>
                  <a:lnTo>
                    <a:pt x="376488" y="1813115"/>
                  </a:lnTo>
                  <a:lnTo>
                    <a:pt x="403402" y="1759282"/>
                  </a:lnTo>
                  <a:lnTo>
                    <a:pt x="430320" y="1705803"/>
                  </a:lnTo>
                  <a:lnTo>
                    <a:pt x="457244" y="1652703"/>
                  </a:lnTo>
                  <a:lnTo>
                    <a:pt x="484173" y="1600005"/>
                  </a:lnTo>
                  <a:lnTo>
                    <a:pt x="511107" y="1547733"/>
                  </a:lnTo>
                  <a:lnTo>
                    <a:pt x="538047" y="1495911"/>
                  </a:lnTo>
                  <a:lnTo>
                    <a:pt x="564993" y="1444562"/>
                  </a:lnTo>
                  <a:lnTo>
                    <a:pt x="591946" y="1393709"/>
                  </a:lnTo>
                  <a:lnTo>
                    <a:pt x="618905" y="1343377"/>
                  </a:lnTo>
                  <a:lnTo>
                    <a:pt x="645872" y="1293590"/>
                  </a:lnTo>
                  <a:lnTo>
                    <a:pt x="672845" y="1244370"/>
                  </a:lnTo>
                  <a:lnTo>
                    <a:pt x="699827" y="1195741"/>
                  </a:lnTo>
                  <a:lnTo>
                    <a:pt x="726816" y="1147728"/>
                  </a:lnTo>
                  <a:lnTo>
                    <a:pt x="753813" y="1100353"/>
                  </a:lnTo>
                  <a:lnTo>
                    <a:pt x="780819" y="1053642"/>
                  </a:lnTo>
                  <a:lnTo>
                    <a:pt x="807834" y="1007616"/>
                  </a:lnTo>
                  <a:lnTo>
                    <a:pt x="834858" y="962300"/>
                  </a:lnTo>
                  <a:lnTo>
                    <a:pt x="861892" y="917717"/>
                  </a:lnTo>
                  <a:lnTo>
                    <a:pt x="888935" y="873891"/>
                  </a:lnTo>
                  <a:lnTo>
                    <a:pt x="915988" y="830847"/>
                  </a:lnTo>
                  <a:lnTo>
                    <a:pt x="943052" y="788606"/>
                  </a:lnTo>
                  <a:lnTo>
                    <a:pt x="970126" y="747194"/>
                  </a:lnTo>
                  <a:lnTo>
                    <a:pt x="997212" y="706634"/>
                  </a:lnTo>
                  <a:lnTo>
                    <a:pt x="1024308" y="666949"/>
                  </a:lnTo>
                  <a:lnTo>
                    <a:pt x="1051417" y="628163"/>
                  </a:lnTo>
                  <a:lnTo>
                    <a:pt x="1078537" y="590299"/>
                  </a:lnTo>
                  <a:lnTo>
                    <a:pt x="1105669" y="553382"/>
                  </a:lnTo>
                  <a:lnTo>
                    <a:pt x="1132814" y="517436"/>
                  </a:lnTo>
                  <a:lnTo>
                    <a:pt x="1159972" y="482482"/>
                  </a:lnTo>
                  <a:lnTo>
                    <a:pt x="1187143" y="448547"/>
                  </a:lnTo>
                  <a:lnTo>
                    <a:pt x="1214327" y="415652"/>
                  </a:lnTo>
                  <a:lnTo>
                    <a:pt x="1241525" y="383822"/>
                  </a:lnTo>
                  <a:lnTo>
                    <a:pt x="1268737" y="353080"/>
                  </a:lnTo>
                  <a:lnTo>
                    <a:pt x="1295964" y="323450"/>
                  </a:lnTo>
                  <a:lnTo>
                    <a:pt x="1323205" y="294956"/>
                  </a:lnTo>
                  <a:lnTo>
                    <a:pt x="1350461" y="267621"/>
                  </a:lnTo>
                  <a:lnTo>
                    <a:pt x="1405019" y="216525"/>
                  </a:lnTo>
                  <a:lnTo>
                    <a:pt x="1459641" y="170349"/>
                  </a:lnTo>
                  <a:lnTo>
                    <a:pt x="1514328" y="129284"/>
                  </a:lnTo>
                  <a:lnTo>
                    <a:pt x="1569084" y="93518"/>
                  </a:lnTo>
                  <a:lnTo>
                    <a:pt x="1623911" y="63242"/>
                  </a:lnTo>
                  <a:lnTo>
                    <a:pt x="1678811" y="38644"/>
                  </a:lnTo>
                  <a:lnTo>
                    <a:pt x="1733787" y="19913"/>
                  </a:lnTo>
                  <a:lnTo>
                    <a:pt x="1788840" y="7239"/>
                  </a:lnTo>
                  <a:lnTo>
                    <a:pt x="1843975" y="812"/>
                  </a:lnTo>
                  <a:lnTo>
                    <a:pt x="1871573" y="0"/>
                  </a:lnTo>
                  <a:lnTo>
                    <a:pt x="1898798" y="789"/>
                  </a:lnTo>
                  <a:lnTo>
                    <a:pt x="1953307" y="7035"/>
                  </a:lnTo>
                  <a:lnTo>
                    <a:pt x="2007894" y="19355"/>
                  </a:lnTo>
                  <a:lnTo>
                    <a:pt x="2062558" y="37566"/>
                  </a:lnTo>
                  <a:lnTo>
                    <a:pt x="2117295" y="61488"/>
                  </a:lnTo>
                  <a:lnTo>
                    <a:pt x="2172104" y="90938"/>
                  </a:lnTo>
                  <a:lnTo>
                    <a:pt x="2226981" y="125736"/>
                  </a:lnTo>
                  <a:lnTo>
                    <a:pt x="2281925" y="165701"/>
                  </a:lnTo>
                  <a:lnTo>
                    <a:pt x="2336934" y="210651"/>
                  </a:lnTo>
                  <a:lnTo>
                    <a:pt x="2392004" y="260405"/>
                  </a:lnTo>
                  <a:lnTo>
                    <a:pt x="2419562" y="287027"/>
                  </a:lnTo>
                  <a:lnTo>
                    <a:pt x="2447134" y="314782"/>
                  </a:lnTo>
                  <a:lnTo>
                    <a:pt x="2474721" y="343647"/>
                  </a:lnTo>
                  <a:lnTo>
                    <a:pt x="2502322" y="373600"/>
                  </a:lnTo>
                  <a:lnTo>
                    <a:pt x="2529936" y="404618"/>
                  </a:lnTo>
                  <a:lnTo>
                    <a:pt x="2557564" y="436678"/>
                  </a:lnTo>
                  <a:lnTo>
                    <a:pt x="2585205" y="469758"/>
                  </a:lnTo>
                  <a:lnTo>
                    <a:pt x="2612859" y="503835"/>
                  </a:lnTo>
                  <a:lnTo>
                    <a:pt x="2640526" y="538886"/>
                  </a:lnTo>
                  <a:lnTo>
                    <a:pt x="2668205" y="574889"/>
                  </a:lnTo>
                  <a:lnTo>
                    <a:pt x="2695895" y="611821"/>
                  </a:lnTo>
                  <a:lnTo>
                    <a:pt x="2723598" y="649660"/>
                  </a:lnTo>
                  <a:lnTo>
                    <a:pt x="2751312" y="688382"/>
                  </a:lnTo>
                  <a:lnTo>
                    <a:pt x="2779037" y="727965"/>
                  </a:lnTo>
                  <a:lnTo>
                    <a:pt x="2806773" y="768387"/>
                  </a:lnTo>
                  <a:lnTo>
                    <a:pt x="2834519" y="809624"/>
                  </a:lnTo>
                  <a:lnTo>
                    <a:pt x="2862275" y="851655"/>
                  </a:lnTo>
                  <a:lnTo>
                    <a:pt x="2890042" y="894456"/>
                  </a:lnTo>
                  <a:lnTo>
                    <a:pt x="2917818" y="938005"/>
                  </a:lnTo>
                  <a:lnTo>
                    <a:pt x="2945604" y="982279"/>
                  </a:lnTo>
                  <a:lnTo>
                    <a:pt x="2973398" y="1027255"/>
                  </a:lnTo>
                  <a:lnTo>
                    <a:pt x="3001201" y="1072912"/>
                  </a:lnTo>
                  <a:lnTo>
                    <a:pt x="3029013" y="1119225"/>
                  </a:lnTo>
                  <a:lnTo>
                    <a:pt x="3056833" y="1166173"/>
                  </a:lnTo>
                  <a:lnTo>
                    <a:pt x="3084661" y="1213733"/>
                  </a:lnTo>
                  <a:lnTo>
                    <a:pt x="3112497" y="1261881"/>
                  </a:lnTo>
                  <a:lnTo>
                    <a:pt x="3140340" y="1310597"/>
                  </a:lnTo>
                  <a:lnTo>
                    <a:pt x="3168189" y="1359856"/>
                  </a:lnTo>
                  <a:lnTo>
                    <a:pt x="3196046" y="1409636"/>
                  </a:lnTo>
                  <a:lnTo>
                    <a:pt x="3223909" y="1459915"/>
                  </a:lnTo>
                  <a:lnTo>
                    <a:pt x="3251778" y="1510670"/>
                  </a:lnTo>
                  <a:lnTo>
                    <a:pt x="3279653" y="1561878"/>
                  </a:lnTo>
                  <a:lnTo>
                    <a:pt x="3307533" y="1613517"/>
                  </a:lnTo>
                  <a:lnTo>
                    <a:pt x="3335419" y="1665563"/>
                  </a:lnTo>
                  <a:lnTo>
                    <a:pt x="3363310" y="1717994"/>
                  </a:lnTo>
                  <a:lnTo>
                    <a:pt x="3391205" y="1770789"/>
                  </a:lnTo>
                  <a:lnTo>
                    <a:pt x="3419105" y="1823923"/>
                  </a:lnTo>
                  <a:lnTo>
                    <a:pt x="3447009" y="1877374"/>
                  </a:lnTo>
                  <a:lnTo>
                    <a:pt x="3474917" y="1931120"/>
                  </a:lnTo>
                  <a:lnTo>
                    <a:pt x="3502828" y="1985138"/>
                  </a:lnTo>
                  <a:lnTo>
                    <a:pt x="3530743" y="2039405"/>
                  </a:lnTo>
                  <a:lnTo>
                    <a:pt x="3558660" y="2093898"/>
                  </a:lnTo>
                  <a:lnTo>
                    <a:pt x="3586580" y="2148596"/>
                  </a:lnTo>
                  <a:lnTo>
                    <a:pt x="3614502" y="2203475"/>
                  </a:lnTo>
                  <a:lnTo>
                    <a:pt x="3642427" y="2258512"/>
                  </a:lnTo>
                  <a:lnTo>
                    <a:pt x="3670353" y="2313686"/>
                  </a:lnTo>
                  <a:lnTo>
                    <a:pt x="3698280" y="2368973"/>
                  </a:lnTo>
                  <a:lnTo>
                    <a:pt x="3726209" y="2424350"/>
                  </a:lnTo>
                  <a:lnTo>
                    <a:pt x="3754139" y="2479795"/>
                  </a:lnTo>
                  <a:lnTo>
                    <a:pt x="3782069" y="2535286"/>
                  </a:lnTo>
                  <a:lnTo>
                    <a:pt x="3810000" y="2590800"/>
                  </a:lnTo>
                </a:path>
              </a:pathLst>
            </a:custGeom>
            <a:ln w="38100">
              <a:solidFill>
                <a:srgbClr val="339966"/>
              </a:solidFill>
            </a:ln>
          </p:spPr>
          <p:txBody>
            <a:bodyPr wrap="square" lIns="0" tIns="0" rIns="0" bIns="0" rtlCol="0"/>
            <a:lstStyle/>
            <a:p>
              <a:endParaRPr/>
            </a:p>
          </p:txBody>
        </p:sp>
        <p:sp>
          <p:nvSpPr>
            <p:cNvPr id="14" name="object 14"/>
            <p:cNvSpPr txBox="1"/>
            <p:nvPr/>
          </p:nvSpPr>
          <p:spPr>
            <a:xfrm>
              <a:off x="4363332" y="1285790"/>
              <a:ext cx="2011045" cy="683895"/>
            </a:xfrm>
            <a:prstGeom prst="rect">
              <a:avLst/>
            </a:prstGeom>
          </p:spPr>
          <p:txBody>
            <a:bodyPr vert="horz" wrap="square" lIns="0" tIns="12700" rIns="0" bIns="0" rtlCol="0">
              <a:spAutoFit/>
            </a:bodyPr>
            <a:lstStyle/>
            <a:p>
              <a:pPr marL="12700" marR="5080">
                <a:lnSpc>
                  <a:spcPct val="120000"/>
                </a:lnSpc>
                <a:spcBef>
                  <a:spcPts val="100"/>
                </a:spcBef>
              </a:pPr>
              <a:r>
                <a:rPr sz="1800" spc="-5" dirty="0">
                  <a:solidFill>
                    <a:srgbClr val="000099"/>
                  </a:solidFill>
                  <a:latin typeface="Arial"/>
                  <a:cs typeface="Arial"/>
                </a:rPr>
                <a:t>Performance  </a:t>
              </a:r>
              <a:r>
                <a:rPr sz="1800" dirty="0">
                  <a:solidFill>
                    <a:srgbClr val="000099"/>
                  </a:solidFill>
                  <a:latin typeface="Arial"/>
                  <a:cs typeface="Arial"/>
                </a:rPr>
                <a:t>STRESS</a:t>
              </a:r>
              <a:r>
                <a:rPr sz="1800" spc="-25" dirty="0">
                  <a:solidFill>
                    <a:srgbClr val="000099"/>
                  </a:solidFill>
                  <a:latin typeface="Arial"/>
                  <a:cs typeface="Arial"/>
                </a:rPr>
                <a:t> </a:t>
              </a:r>
              <a:r>
                <a:rPr sz="1800" dirty="0">
                  <a:solidFill>
                    <a:srgbClr val="000099"/>
                  </a:solidFill>
                  <a:latin typeface="Arial"/>
                  <a:cs typeface="Arial"/>
                </a:rPr>
                <a:t>OPTIMAL</a:t>
              </a:r>
              <a:endParaRPr sz="1800">
                <a:latin typeface="Arial"/>
                <a:cs typeface="Arial"/>
              </a:endParaRPr>
            </a:p>
          </p:txBody>
        </p:sp>
        <p:sp>
          <p:nvSpPr>
            <p:cNvPr id="15" name="object 15"/>
            <p:cNvSpPr/>
            <p:nvPr/>
          </p:nvSpPr>
          <p:spPr>
            <a:xfrm>
              <a:off x="6348984" y="2610611"/>
              <a:ext cx="1710055" cy="387350"/>
            </a:xfrm>
            <a:custGeom>
              <a:avLst/>
              <a:gdLst/>
              <a:ahLst/>
              <a:cxnLst/>
              <a:rect l="l" t="t" r="r" b="b"/>
              <a:pathLst>
                <a:path w="1710054" h="387350">
                  <a:moveTo>
                    <a:pt x="0" y="0"/>
                  </a:moveTo>
                  <a:lnTo>
                    <a:pt x="1709927" y="0"/>
                  </a:lnTo>
                  <a:lnTo>
                    <a:pt x="1709927" y="387096"/>
                  </a:lnTo>
                  <a:lnTo>
                    <a:pt x="0" y="387096"/>
                  </a:lnTo>
                  <a:lnTo>
                    <a:pt x="0" y="0"/>
                  </a:lnTo>
                  <a:close/>
                </a:path>
              </a:pathLst>
            </a:custGeom>
            <a:solidFill>
              <a:srgbClr val="FFFFFF"/>
            </a:solidFill>
          </p:spPr>
          <p:txBody>
            <a:bodyPr wrap="square" lIns="0" tIns="0" rIns="0" bIns="0" rtlCol="0"/>
            <a:lstStyle/>
            <a:p>
              <a:endParaRPr/>
            </a:p>
          </p:txBody>
        </p:sp>
        <p:sp>
          <p:nvSpPr>
            <p:cNvPr id="16" name="object 16"/>
            <p:cNvSpPr txBox="1"/>
            <p:nvPr/>
          </p:nvSpPr>
          <p:spPr>
            <a:xfrm>
              <a:off x="6420731" y="2631291"/>
              <a:ext cx="125222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0000"/>
                  </a:solidFill>
                  <a:latin typeface="Arial"/>
                  <a:cs typeface="Arial"/>
                </a:rPr>
                <a:t>Souffrance</a:t>
              </a:r>
              <a:endParaRPr sz="2000">
                <a:latin typeface="Arial"/>
                <a:cs typeface="Arial"/>
              </a:endParaRPr>
            </a:p>
          </p:txBody>
        </p:sp>
        <p:sp>
          <p:nvSpPr>
            <p:cNvPr id="17" name="object 17"/>
            <p:cNvSpPr/>
            <p:nvPr/>
          </p:nvSpPr>
          <p:spPr>
            <a:xfrm>
              <a:off x="3072383" y="2610611"/>
              <a:ext cx="1371600" cy="387350"/>
            </a:xfrm>
            <a:custGeom>
              <a:avLst/>
              <a:gdLst/>
              <a:ahLst/>
              <a:cxnLst/>
              <a:rect l="l" t="t" r="r" b="b"/>
              <a:pathLst>
                <a:path w="1371600" h="387350">
                  <a:moveTo>
                    <a:pt x="0" y="0"/>
                  </a:moveTo>
                  <a:lnTo>
                    <a:pt x="1371599" y="0"/>
                  </a:lnTo>
                  <a:lnTo>
                    <a:pt x="1371599" y="387096"/>
                  </a:lnTo>
                  <a:lnTo>
                    <a:pt x="0" y="387096"/>
                  </a:lnTo>
                  <a:lnTo>
                    <a:pt x="0" y="0"/>
                  </a:lnTo>
                  <a:close/>
                </a:path>
              </a:pathLst>
            </a:custGeom>
            <a:solidFill>
              <a:srgbClr val="FFFFFF"/>
            </a:solidFill>
          </p:spPr>
          <p:txBody>
            <a:bodyPr wrap="square" lIns="0" tIns="0" rIns="0" bIns="0" rtlCol="0"/>
            <a:lstStyle/>
            <a:p>
              <a:endParaRPr/>
            </a:p>
          </p:txBody>
        </p:sp>
        <p:sp>
          <p:nvSpPr>
            <p:cNvPr id="18" name="object 18"/>
            <p:cNvSpPr txBox="1"/>
            <p:nvPr/>
          </p:nvSpPr>
          <p:spPr>
            <a:xfrm>
              <a:off x="3144131" y="2631291"/>
              <a:ext cx="105854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339966"/>
                  </a:solidFill>
                  <a:latin typeface="Arial"/>
                  <a:cs typeface="Arial"/>
                </a:rPr>
                <a:t>Bi</a:t>
              </a:r>
              <a:r>
                <a:rPr sz="2000" dirty="0">
                  <a:solidFill>
                    <a:srgbClr val="339966"/>
                  </a:solidFill>
                  <a:latin typeface="Arial"/>
                  <a:cs typeface="Arial"/>
                </a:rPr>
                <a:t>en-ê</a:t>
              </a:r>
              <a:r>
                <a:rPr sz="2000" spc="-5" dirty="0">
                  <a:solidFill>
                    <a:srgbClr val="339966"/>
                  </a:solidFill>
                  <a:latin typeface="Arial"/>
                  <a:cs typeface="Arial"/>
                </a:rPr>
                <a:t>t</a:t>
              </a:r>
              <a:r>
                <a:rPr sz="2000" dirty="0">
                  <a:solidFill>
                    <a:srgbClr val="339966"/>
                  </a:solidFill>
                  <a:latin typeface="Arial"/>
                  <a:cs typeface="Arial"/>
                </a:rPr>
                <a:t>re</a:t>
              </a:r>
              <a:endParaRPr sz="2000">
                <a:latin typeface="Arial"/>
                <a:cs typeface="Arial"/>
              </a:endParaRPr>
            </a:p>
          </p:txBody>
        </p:sp>
        <p:sp>
          <p:nvSpPr>
            <p:cNvPr id="19" name="object 19"/>
            <p:cNvSpPr/>
            <p:nvPr/>
          </p:nvSpPr>
          <p:spPr>
            <a:xfrm>
              <a:off x="5405628" y="2077211"/>
              <a:ext cx="946785" cy="889000"/>
            </a:xfrm>
            <a:custGeom>
              <a:avLst/>
              <a:gdLst/>
              <a:ahLst/>
              <a:cxnLst/>
              <a:rect l="l" t="t" r="r" b="b"/>
              <a:pathLst>
                <a:path w="946785" h="889000">
                  <a:moveTo>
                    <a:pt x="0" y="0"/>
                  </a:moveTo>
                  <a:lnTo>
                    <a:pt x="946403" y="0"/>
                  </a:lnTo>
                  <a:lnTo>
                    <a:pt x="946403" y="888491"/>
                  </a:lnTo>
                  <a:lnTo>
                    <a:pt x="0" y="888491"/>
                  </a:lnTo>
                  <a:lnTo>
                    <a:pt x="0" y="0"/>
                  </a:lnTo>
                  <a:close/>
                </a:path>
              </a:pathLst>
            </a:custGeom>
            <a:solidFill>
              <a:srgbClr val="FFCC00"/>
            </a:solidFill>
          </p:spPr>
          <p:txBody>
            <a:bodyPr wrap="square" lIns="0" tIns="0" rIns="0" bIns="0" rtlCol="0"/>
            <a:lstStyle/>
            <a:p>
              <a:endParaRPr/>
            </a:p>
          </p:txBody>
        </p:sp>
        <p:sp>
          <p:nvSpPr>
            <p:cNvPr id="20" name="object 20"/>
            <p:cNvSpPr/>
            <p:nvPr/>
          </p:nvSpPr>
          <p:spPr>
            <a:xfrm>
              <a:off x="6348984" y="4741164"/>
              <a:ext cx="1371600" cy="370840"/>
            </a:xfrm>
            <a:custGeom>
              <a:avLst/>
              <a:gdLst/>
              <a:ahLst/>
              <a:cxnLst/>
              <a:rect l="l" t="t" r="r" b="b"/>
              <a:pathLst>
                <a:path w="1371600" h="370839">
                  <a:moveTo>
                    <a:pt x="0" y="0"/>
                  </a:moveTo>
                  <a:lnTo>
                    <a:pt x="1371600" y="0"/>
                  </a:lnTo>
                  <a:lnTo>
                    <a:pt x="1371600" y="370331"/>
                  </a:lnTo>
                  <a:lnTo>
                    <a:pt x="0" y="370331"/>
                  </a:lnTo>
                  <a:lnTo>
                    <a:pt x="0" y="0"/>
                  </a:lnTo>
                  <a:close/>
                </a:path>
              </a:pathLst>
            </a:custGeom>
            <a:solidFill>
              <a:srgbClr val="FFFFFF"/>
            </a:solidFill>
          </p:spPr>
          <p:txBody>
            <a:bodyPr wrap="square" lIns="0" tIns="0" rIns="0" bIns="0" rtlCol="0"/>
            <a:lstStyle/>
            <a:p>
              <a:endParaRPr/>
            </a:p>
          </p:txBody>
        </p:sp>
        <p:sp>
          <p:nvSpPr>
            <p:cNvPr id="21" name="object 21"/>
            <p:cNvSpPr txBox="1"/>
            <p:nvPr/>
          </p:nvSpPr>
          <p:spPr>
            <a:xfrm>
              <a:off x="6420731" y="4764829"/>
              <a:ext cx="111252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C586C"/>
                  </a:solidFill>
                  <a:latin typeface="Arial"/>
                  <a:cs typeface="Arial"/>
                </a:rPr>
                <a:t>Inefficacité</a:t>
              </a:r>
              <a:endParaRPr sz="1800">
                <a:latin typeface="Arial"/>
                <a:cs typeface="Arial"/>
              </a:endParaRPr>
            </a:p>
          </p:txBody>
        </p:sp>
        <p:sp>
          <p:nvSpPr>
            <p:cNvPr id="22" name="object 22"/>
            <p:cNvSpPr/>
            <p:nvPr/>
          </p:nvSpPr>
          <p:spPr>
            <a:xfrm>
              <a:off x="6348984" y="2988564"/>
              <a:ext cx="1371600" cy="1755775"/>
            </a:xfrm>
            <a:custGeom>
              <a:avLst/>
              <a:gdLst/>
              <a:ahLst/>
              <a:cxnLst/>
              <a:rect l="l" t="t" r="r" b="b"/>
              <a:pathLst>
                <a:path w="1371600" h="1755775">
                  <a:moveTo>
                    <a:pt x="0" y="0"/>
                  </a:moveTo>
                  <a:lnTo>
                    <a:pt x="1371600" y="0"/>
                  </a:lnTo>
                  <a:lnTo>
                    <a:pt x="1371600" y="1755648"/>
                  </a:lnTo>
                  <a:lnTo>
                    <a:pt x="0" y="1755648"/>
                  </a:lnTo>
                  <a:lnTo>
                    <a:pt x="0" y="0"/>
                  </a:lnTo>
                  <a:close/>
                </a:path>
              </a:pathLst>
            </a:custGeom>
            <a:solidFill>
              <a:srgbClr val="FFCC00"/>
            </a:solidFill>
          </p:spPr>
          <p:txBody>
            <a:bodyPr wrap="square" lIns="0" tIns="0" rIns="0" bIns="0" rtlCol="0"/>
            <a:lstStyle/>
            <a:p>
              <a:endParaRPr/>
            </a:p>
          </p:txBody>
        </p:sp>
        <p:sp>
          <p:nvSpPr>
            <p:cNvPr id="23" name="object 23"/>
            <p:cNvSpPr/>
            <p:nvPr/>
          </p:nvSpPr>
          <p:spPr>
            <a:xfrm>
              <a:off x="5415534" y="2143505"/>
              <a:ext cx="1643380" cy="1750695"/>
            </a:xfrm>
            <a:custGeom>
              <a:avLst/>
              <a:gdLst/>
              <a:ahLst/>
              <a:cxnLst/>
              <a:rect l="l" t="t" r="r" b="b"/>
              <a:pathLst>
                <a:path w="1643379" h="1750695">
                  <a:moveTo>
                    <a:pt x="0" y="0"/>
                  </a:moveTo>
                  <a:lnTo>
                    <a:pt x="47592" y="705"/>
                  </a:lnTo>
                  <a:lnTo>
                    <a:pt x="94850" y="2809"/>
                  </a:lnTo>
                  <a:lnTo>
                    <a:pt x="141754" y="6293"/>
                  </a:lnTo>
                  <a:lnTo>
                    <a:pt x="188285" y="11137"/>
                  </a:lnTo>
                  <a:lnTo>
                    <a:pt x="234426" y="17322"/>
                  </a:lnTo>
                  <a:lnTo>
                    <a:pt x="280159" y="24830"/>
                  </a:lnTo>
                  <a:lnTo>
                    <a:pt x="325465" y="33640"/>
                  </a:lnTo>
                  <a:lnTo>
                    <a:pt x="370325" y="43735"/>
                  </a:lnTo>
                  <a:lnTo>
                    <a:pt x="414723" y="55095"/>
                  </a:lnTo>
                  <a:lnTo>
                    <a:pt x="458638" y="67701"/>
                  </a:lnTo>
                  <a:lnTo>
                    <a:pt x="502054" y="81534"/>
                  </a:lnTo>
                  <a:lnTo>
                    <a:pt x="544952" y="96575"/>
                  </a:lnTo>
                  <a:lnTo>
                    <a:pt x="587313" y="112804"/>
                  </a:lnTo>
                  <a:lnTo>
                    <a:pt x="629119" y="130204"/>
                  </a:lnTo>
                  <a:lnTo>
                    <a:pt x="670352" y="148754"/>
                  </a:lnTo>
                  <a:lnTo>
                    <a:pt x="710995" y="168436"/>
                  </a:lnTo>
                  <a:lnTo>
                    <a:pt x="751027" y="189230"/>
                  </a:lnTo>
                  <a:lnTo>
                    <a:pt x="790432" y="211118"/>
                  </a:lnTo>
                  <a:lnTo>
                    <a:pt x="829191" y="234080"/>
                  </a:lnTo>
                  <a:lnTo>
                    <a:pt x="867286" y="258098"/>
                  </a:lnTo>
                  <a:lnTo>
                    <a:pt x="904698" y="283152"/>
                  </a:lnTo>
                  <a:lnTo>
                    <a:pt x="941409" y="309223"/>
                  </a:lnTo>
                  <a:lnTo>
                    <a:pt x="977401" y="336293"/>
                  </a:lnTo>
                  <a:lnTo>
                    <a:pt x="1012656" y="364342"/>
                  </a:lnTo>
                  <a:lnTo>
                    <a:pt x="1047155" y="393351"/>
                  </a:lnTo>
                  <a:lnTo>
                    <a:pt x="1080880" y="423300"/>
                  </a:lnTo>
                  <a:lnTo>
                    <a:pt x="1113813" y="454172"/>
                  </a:lnTo>
                  <a:lnTo>
                    <a:pt x="1145936" y="485947"/>
                  </a:lnTo>
                  <a:lnTo>
                    <a:pt x="1177230" y="518606"/>
                  </a:lnTo>
                  <a:lnTo>
                    <a:pt x="1207677" y="552129"/>
                  </a:lnTo>
                  <a:lnTo>
                    <a:pt x="1237259" y="586498"/>
                  </a:lnTo>
                  <a:lnTo>
                    <a:pt x="1265957" y="621694"/>
                  </a:lnTo>
                  <a:lnTo>
                    <a:pt x="1293754" y="657697"/>
                  </a:lnTo>
                  <a:lnTo>
                    <a:pt x="1320631" y="694489"/>
                  </a:lnTo>
                  <a:lnTo>
                    <a:pt x="1346569" y="732051"/>
                  </a:lnTo>
                  <a:lnTo>
                    <a:pt x="1371551" y="770362"/>
                  </a:lnTo>
                  <a:lnTo>
                    <a:pt x="1395558" y="809406"/>
                  </a:lnTo>
                  <a:lnTo>
                    <a:pt x="1418573" y="849161"/>
                  </a:lnTo>
                  <a:lnTo>
                    <a:pt x="1440575" y="889610"/>
                  </a:lnTo>
                  <a:lnTo>
                    <a:pt x="1461549" y="930733"/>
                  </a:lnTo>
                  <a:lnTo>
                    <a:pt x="1481474" y="972511"/>
                  </a:lnTo>
                  <a:lnTo>
                    <a:pt x="1500333" y="1014925"/>
                  </a:lnTo>
                  <a:lnTo>
                    <a:pt x="1518108" y="1057956"/>
                  </a:lnTo>
                  <a:lnTo>
                    <a:pt x="1534781" y="1101585"/>
                  </a:lnTo>
                  <a:lnTo>
                    <a:pt x="1550332" y="1145792"/>
                  </a:lnTo>
                  <a:lnTo>
                    <a:pt x="1564744" y="1190560"/>
                  </a:lnTo>
                  <a:lnTo>
                    <a:pt x="1577999" y="1235868"/>
                  </a:lnTo>
                  <a:lnTo>
                    <a:pt x="1590078" y="1281698"/>
                  </a:lnTo>
                  <a:lnTo>
                    <a:pt x="1600964" y="1328031"/>
                  </a:lnTo>
                  <a:lnTo>
                    <a:pt x="1610637" y="1374847"/>
                  </a:lnTo>
                  <a:lnTo>
                    <a:pt x="1619079" y="1422128"/>
                  </a:lnTo>
                  <a:lnTo>
                    <a:pt x="1626273" y="1469854"/>
                  </a:lnTo>
                  <a:lnTo>
                    <a:pt x="1632200" y="1518007"/>
                  </a:lnTo>
                  <a:lnTo>
                    <a:pt x="1636841" y="1566567"/>
                  </a:lnTo>
                  <a:lnTo>
                    <a:pt x="1640179" y="1615515"/>
                  </a:lnTo>
                  <a:lnTo>
                    <a:pt x="1642195" y="1664832"/>
                  </a:lnTo>
                  <a:lnTo>
                    <a:pt x="1642872" y="1714500"/>
                  </a:lnTo>
                  <a:lnTo>
                    <a:pt x="1642848" y="1723529"/>
                  </a:lnTo>
                  <a:lnTo>
                    <a:pt x="1642778" y="1732559"/>
                  </a:lnTo>
                  <a:lnTo>
                    <a:pt x="1642663" y="1741589"/>
                  </a:lnTo>
                  <a:lnTo>
                    <a:pt x="1642503" y="1750618"/>
                  </a:lnTo>
                </a:path>
              </a:pathLst>
            </a:custGeom>
            <a:ln w="38100">
              <a:solidFill>
                <a:srgbClr val="FF0000"/>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12" y="449691"/>
            <a:ext cx="8813741" cy="689932"/>
          </a:xfrm>
          <a:prstGeom prst="rect">
            <a:avLst/>
          </a:prstGeom>
        </p:spPr>
        <p:txBody>
          <a:bodyPr vert="horz" wrap="square" lIns="0" tIns="12700" rIns="0" bIns="0" rtlCol="0">
            <a:spAutoFit/>
          </a:bodyPr>
          <a:lstStyle/>
          <a:p>
            <a:pPr marL="12700" marR="5080" algn="ctr" defTabSz="685800">
              <a:spcBef>
                <a:spcPts val="95"/>
              </a:spcBef>
            </a:pPr>
            <a:r>
              <a:rPr sz="2200" b="1" dirty="0">
                <a:solidFill>
                  <a:srgbClr val="660066"/>
                </a:solidFill>
                <a:latin typeface="Arial Black"/>
                <a:cs typeface="+mj-cs"/>
              </a:rPr>
              <a:t>LES 3 PHASES DU SYNDROME GÉNÉRAL D’ADAPTATION  FACE À UNE SITUATION STRESSANTE</a:t>
            </a:r>
          </a:p>
        </p:txBody>
      </p:sp>
      <p:sp>
        <p:nvSpPr>
          <p:cNvPr id="3" name="object 3"/>
          <p:cNvSpPr txBox="1"/>
          <p:nvPr/>
        </p:nvSpPr>
        <p:spPr>
          <a:xfrm>
            <a:off x="650240" y="1295400"/>
            <a:ext cx="626618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Réaction de l’organisme face à une </a:t>
            </a:r>
            <a:r>
              <a:rPr sz="2000" spc="-5" dirty="0">
                <a:latin typeface="Arial"/>
                <a:cs typeface="Arial"/>
              </a:rPr>
              <a:t>situation</a:t>
            </a:r>
            <a:r>
              <a:rPr sz="2000" spc="-160" dirty="0">
                <a:latin typeface="Arial"/>
                <a:cs typeface="Arial"/>
              </a:rPr>
              <a:t> </a:t>
            </a:r>
            <a:r>
              <a:rPr sz="2000" dirty="0">
                <a:latin typeface="Arial"/>
                <a:cs typeface="Arial"/>
              </a:rPr>
              <a:t>stressante</a:t>
            </a:r>
          </a:p>
        </p:txBody>
      </p:sp>
      <p:sp>
        <p:nvSpPr>
          <p:cNvPr id="4" name="object 4"/>
          <p:cNvSpPr/>
          <p:nvPr/>
        </p:nvSpPr>
        <p:spPr>
          <a:xfrm>
            <a:off x="1204735" y="1937790"/>
            <a:ext cx="7043492" cy="369421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6" name="object 6"/>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7" name="object 7"/>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003" y="548680"/>
            <a:ext cx="2909085" cy="350737"/>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660066"/>
                </a:solidFill>
                <a:latin typeface="Arial Black"/>
                <a:ea typeface="+mn-ea"/>
              </a:rPr>
              <a:t>SOMMAIRE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22</a:t>
            </a:fld>
            <a:endParaRPr dirty="0"/>
          </a:p>
        </p:txBody>
      </p:sp>
      <p:sp>
        <p:nvSpPr>
          <p:cNvPr id="3" name="object 3"/>
          <p:cNvSpPr txBox="1"/>
          <p:nvPr/>
        </p:nvSpPr>
        <p:spPr>
          <a:xfrm>
            <a:off x="689927" y="1018628"/>
            <a:ext cx="7367905" cy="4582795"/>
          </a:xfrm>
          <a:prstGeom prst="rect">
            <a:avLst/>
          </a:prstGeom>
        </p:spPr>
        <p:txBody>
          <a:bodyPr vert="horz" wrap="square" lIns="0" tIns="241300" rIns="0" bIns="0" rtlCol="0">
            <a:spAutoFit/>
          </a:bodyPr>
          <a:lstStyle/>
          <a:p>
            <a:pPr marL="723900" indent="-711835">
              <a:lnSpc>
                <a:spcPct val="100000"/>
              </a:lnSpc>
              <a:spcBef>
                <a:spcPts val="1900"/>
              </a:spcBef>
              <a:buAutoNum type="romanUcPeriod"/>
              <a:tabLst>
                <a:tab pos="723900" algn="l"/>
                <a:tab pos="724535" algn="l"/>
              </a:tabLst>
            </a:pPr>
            <a:r>
              <a:rPr sz="2800" b="1" spc="-5" dirty="0">
                <a:latin typeface="Arial"/>
                <a:cs typeface="Arial"/>
              </a:rPr>
              <a:t>Mise dans</a:t>
            </a:r>
            <a:r>
              <a:rPr sz="2800" b="1" spc="35" dirty="0">
                <a:latin typeface="Arial"/>
                <a:cs typeface="Arial"/>
              </a:rPr>
              <a:t> </a:t>
            </a:r>
            <a:r>
              <a:rPr sz="2800" b="1" spc="-5" dirty="0">
                <a:latin typeface="Arial"/>
                <a:cs typeface="Arial"/>
              </a:rPr>
              <a:t>l’ambiance</a:t>
            </a:r>
            <a:endParaRPr sz="2800" dirty="0">
              <a:latin typeface="Arial"/>
              <a:cs typeface="Arial"/>
            </a:endParaRPr>
          </a:p>
          <a:p>
            <a:pPr marL="723900" indent="-711835">
              <a:lnSpc>
                <a:spcPct val="100000"/>
              </a:lnSpc>
              <a:spcBef>
                <a:spcPts val="1800"/>
              </a:spcBef>
              <a:buAutoNum type="romanUcPeriod"/>
              <a:tabLst>
                <a:tab pos="723900" algn="l"/>
                <a:tab pos="724535" algn="l"/>
              </a:tabLst>
            </a:pPr>
            <a:r>
              <a:rPr sz="2800" b="1" spc="-5" dirty="0">
                <a:latin typeface="Arial"/>
                <a:cs typeface="Arial"/>
              </a:rPr>
              <a:t>Comprendre les mécanismes du</a:t>
            </a:r>
            <a:r>
              <a:rPr sz="2800" b="1" spc="40" dirty="0">
                <a:latin typeface="Arial"/>
                <a:cs typeface="Arial"/>
              </a:rPr>
              <a:t> </a:t>
            </a:r>
            <a:r>
              <a:rPr sz="2800" b="1" dirty="0">
                <a:latin typeface="Arial"/>
                <a:cs typeface="Arial"/>
              </a:rPr>
              <a:t>stress</a:t>
            </a:r>
            <a:endParaRPr sz="2800" dirty="0">
              <a:latin typeface="Arial"/>
              <a:cs typeface="Arial"/>
            </a:endParaRPr>
          </a:p>
          <a:p>
            <a:pPr marL="723900" marR="5080" indent="-711835">
              <a:lnSpc>
                <a:spcPct val="100000"/>
              </a:lnSpc>
              <a:spcBef>
                <a:spcPts val="1800"/>
              </a:spcBef>
              <a:buAutoNum type="romanUcPeriod"/>
              <a:tabLst>
                <a:tab pos="723900" algn="l"/>
                <a:tab pos="724535" algn="l"/>
              </a:tabLst>
            </a:pPr>
            <a:r>
              <a:rPr sz="2800" b="1" u="sng" spc="-5" dirty="0">
                <a:uFill>
                  <a:solidFill>
                    <a:srgbClr val="000000"/>
                  </a:solidFill>
                </a:uFill>
                <a:latin typeface="Arial"/>
                <a:cs typeface="Arial"/>
              </a:rPr>
              <a:t>Comprendre les causes du stress et </a:t>
            </a:r>
            <a:r>
              <a:rPr sz="2800" b="1" u="sng" dirty="0">
                <a:uFill>
                  <a:solidFill>
                    <a:srgbClr val="000000"/>
                  </a:solidFill>
                </a:uFill>
                <a:latin typeface="Arial"/>
                <a:cs typeface="Arial"/>
              </a:rPr>
              <a:t>en  </a:t>
            </a:r>
            <a:r>
              <a:rPr sz="2800" b="1" u="sng" spc="-5" dirty="0">
                <a:uFill>
                  <a:solidFill>
                    <a:srgbClr val="000000"/>
                  </a:solidFill>
                </a:uFill>
                <a:latin typeface="Arial"/>
                <a:cs typeface="Arial"/>
              </a:rPr>
              <a:t>repérer les</a:t>
            </a:r>
            <a:r>
              <a:rPr sz="2800" b="1" u="sng" dirty="0">
                <a:uFill>
                  <a:solidFill>
                    <a:srgbClr val="000000"/>
                  </a:solidFill>
                </a:uFill>
                <a:latin typeface="Arial"/>
                <a:cs typeface="Arial"/>
              </a:rPr>
              <a:t> </a:t>
            </a:r>
            <a:r>
              <a:rPr sz="2800" b="1" u="sng" spc="-10" dirty="0">
                <a:uFill>
                  <a:solidFill>
                    <a:srgbClr val="000000"/>
                  </a:solidFill>
                </a:uFill>
                <a:latin typeface="Arial"/>
                <a:cs typeface="Arial"/>
              </a:rPr>
              <a:t>symptômes</a:t>
            </a:r>
            <a:endParaRPr sz="2800" u="sng" dirty="0">
              <a:latin typeface="Arial"/>
              <a:cs typeface="Arial"/>
            </a:endParaRPr>
          </a:p>
          <a:p>
            <a:pPr marL="723900" marR="444500" indent="-711835">
              <a:lnSpc>
                <a:spcPct val="100000"/>
              </a:lnSpc>
              <a:spcBef>
                <a:spcPts val="1800"/>
              </a:spcBef>
              <a:buAutoNum type="romanUcPeriod"/>
              <a:tabLst>
                <a:tab pos="723900" algn="l"/>
                <a:tab pos="724535" algn="l"/>
              </a:tabLst>
            </a:pPr>
            <a:r>
              <a:rPr sz="2800" b="1" spc="-5" dirty="0">
                <a:latin typeface="Arial"/>
                <a:cs typeface="Arial"/>
              </a:rPr>
              <a:t>Comprendre </a:t>
            </a:r>
            <a:r>
              <a:rPr sz="2800" b="1" dirty="0">
                <a:latin typeface="Arial"/>
                <a:cs typeface="Arial"/>
              </a:rPr>
              <a:t>sa </a:t>
            </a:r>
            <a:r>
              <a:rPr sz="2800" b="1" spc="-5" dirty="0">
                <a:latin typeface="Arial"/>
                <a:cs typeface="Arial"/>
              </a:rPr>
              <a:t>propre sensibilité </a:t>
            </a:r>
            <a:r>
              <a:rPr sz="2800" b="1" dirty="0">
                <a:latin typeface="Arial"/>
                <a:cs typeface="Arial"/>
              </a:rPr>
              <a:t>au  </a:t>
            </a:r>
            <a:r>
              <a:rPr sz="2800" b="1" spc="-5" dirty="0">
                <a:latin typeface="Arial"/>
                <a:cs typeface="Arial"/>
              </a:rPr>
              <a:t>stress</a:t>
            </a:r>
            <a:r>
              <a:rPr sz="2800" b="1" dirty="0">
                <a:latin typeface="Arial"/>
                <a:cs typeface="Arial"/>
              </a:rPr>
              <a:t> </a:t>
            </a:r>
            <a:r>
              <a:rPr sz="2800" b="1" spc="-5" dirty="0">
                <a:latin typeface="Arial"/>
                <a:cs typeface="Arial"/>
              </a:rPr>
              <a:t>(questionnaire)</a:t>
            </a:r>
            <a:endParaRPr sz="2800" dirty="0">
              <a:latin typeface="Arial"/>
              <a:cs typeface="Arial"/>
            </a:endParaRPr>
          </a:p>
          <a:p>
            <a:pPr marL="723900" marR="129539" indent="-711835">
              <a:lnSpc>
                <a:spcPct val="100000"/>
              </a:lnSpc>
              <a:spcBef>
                <a:spcPts val="1800"/>
              </a:spcBef>
              <a:buAutoNum type="romanUcPeriod"/>
              <a:tabLst>
                <a:tab pos="723900" algn="l"/>
                <a:tab pos="724535" algn="l"/>
                <a:tab pos="3651885" algn="l"/>
              </a:tabLst>
            </a:pPr>
            <a:r>
              <a:rPr sz="2800" b="1" spc="-5" dirty="0">
                <a:latin typeface="Arial"/>
                <a:cs typeface="Arial"/>
              </a:rPr>
              <a:t>Prévenir et gérer le stress : </a:t>
            </a:r>
            <a:r>
              <a:rPr sz="2800" b="1" dirty="0">
                <a:latin typeface="Arial"/>
                <a:cs typeface="Arial"/>
              </a:rPr>
              <a:t>stratégie  </a:t>
            </a:r>
            <a:r>
              <a:rPr sz="2800" b="1" spc="-5" dirty="0">
                <a:latin typeface="Arial"/>
                <a:cs typeface="Arial"/>
              </a:rPr>
              <a:t>professionnelle,	</a:t>
            </a:r>
            <a:r>
              <a:rPr sz="2800" b="1" dirty="0">
                <a:latin typeface="Arial"/>
                <a:cs typeface="Arial"/>
              </a:rPr>
              <a:t>stratégie</a:t>
            </a:r>
            <a:r>
              <a:rPr sz="2800" b="1" spc="-60" dirty="0">
                <a:latin typeface="Arial"/>
                <a:cs typeface="Arial"/>
              </a:rPr>
              <a:t> </a:t>
            </a:r>
            <a:r>
              <a:rPr sz="2800" b="1" spc="-5" dirty="0">
                <a:latin typeface="Arial"/>
                <a:cs typeface="Arial"/>
              </a:rPr>
              <a:t>personnelle</a:t>
            </a:r>
            <a:endParaRPr sz="28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5821" y="465634"/>
            <a:ext cx="7589605" cy="350737"/>
          </a:xfrm>
          <a:prstGeom prst="rect">
            <a:avLst/>
          </a:prstGeom>
        </p:spPr>
        <p:txBody>
          <a:bodyPr vert="horz" wrap="square" lIns="0" tIns="12065" rIns="0" bIns="0" rtlCol="0">
            <a:spAutoFit/>
          </a:bodyPr>
          <a:lstStyle/>
          <a:p>
            <a:pPr marL="12700" algn="ctr">
              <a:lnSpc>
                <a:spcPct val="100000"/>
              </a:lnSpc>
              <a:spcBef>
                <a:spcPts val="95"/>
              </a:spcBef>
            </a:pPr>
            <a:r>
              <a:rPr sz="2200" b="1" dirty="0">
                <a:solidFill>
                  <a:srgbClr val="660066"/>
                </a:solidFill>
                <a:latin typeface="Arial Black"/>
                <a:ea typeface="+mn-ea"/>
              </a:rPr>
              <a:t>LES SOURCES DE STRESS AU TRAVAIL</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23</a:t>
            </a:fld>
            <a:endParaRPr dirty="0"/>
          </a:p>
        </p:txBody>
      </p:sp>
      <p:sp>
        <p:nvSpPr>
          <p:cNvPr id="3" name="object 3"/>
          <p:cNvSpPr txBox="1"/>
          <p:nvPr/>
        </p:nvSpPr>
        <p:spPr>
          <a:xfrm>
            <a:off x="689927" y="1223962"/>
            <a:ext cx="7655559" cy="5248232"/>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b="1" dirty="0">
                <a:latin typeface="Arial"/>
                <a:cs typeface="Arial"/>
              </a:rPr>
              <a:t>Facteurs </a:t>
            </a:r>
            <a:r>
              <a:rPr sz="2000" b="1" spc="-5" dirty="0">
                <a:latin typeface="Arial"/>
                <a:cs typeface="Arial"/>
              </a:rPr>
              <a:t>liés </a:t>
            </a:r>
            <a:r>
              <a:rPr sz="2000" b="1" dirty="0">
                <a:latin typeface="Arial"/>
                <a:cs typeface="Arial"/>
              </a:rPr>
              <a:t>à </a:t>
            </a:r>
            <a:r>
              <a:rPr sz="2000" b="1" spc="-5" dirty="0">
                <a:latin typeface="Arial"/>
                <a:cs typeface="Arial"/>
              </a:rPr>
              <a:t>la </a:t>
            </a:r>
            <a:r>
              <a:rPr sz="2000" b="1" dirty="0">
                <a:latin typeface="Arial"/>
                <a:cs typeface="Arial"/>
              </a:rPr>
              <a:t>tâche </a:t>
            </a:r>
            <a:r>
              <a:rPr sz="2000" b="1" spc="-5" dirty="0">
                <a:latin typeface="Arial"/>
                <a:cs typeface="Arial"/>
              </a:rPr>
              <a:t>ou liés </a:t>
            </a:r>
            <a:r>
              <a:rPr sz="2000" b="1" dirty="0">
                <a:latin typeface="Arial"/>
                <a:cs typeface="Arial"/>
              </a:rPr>
              <a:t>au contenu </a:t>
            </a:r>
            <a:r>
              <a:rPr sz="2000" b="1" spc="-5" dirty="0">
                <a:latin typeface="Arial"/>
                <a:cs typeface="Arial"/>
              </a:rPr>
              <a:t>même du travail</a:t>
            </a:r>
            <a:r>
              <a:rPr sz="2000" b="1" spc="-145" dirty="0">
                <a:latin typeface="Arial"/>
                <a:cs typeface="Arial"/>
              </a:rPr>
              <a:t> </a:t>
            </a:r>
            <a:r>
              <a:rPr sz="2000" b="1" dirty="0">
                <a:latin typeface="Arial"/>
                <a:cs typeface="Arial"/>
              </a:rPr>
              <a:t>à  </a:t>
            </a:r>
            <a:r>
              <a:rPr sz="2000" b="1" dirty="0" err="1">
                <a:latin typeface="Arial"/>
                <a:cs typeface="Arial"/>
              </a:rPr>
              <a:t>effectuer</a:t>
            </a:r>
            <a:endParaRPr lang="fr-FR" sz="2000" b="1" dirty="0">
              <a:latin typeface="Arial"/>
              <a:cs typeface="Arial"/>
            </a:endParaRPr>
          </a:p>
          <a:p>
            <a:pPr marL="355600" marR="5080" indent="-342900">
              <a:lnSpc>
                <a:spcPct val="100000"/>
              </a:lnSpc>
              <a:spcBef>
                <a:spcPts val="105"/>
              </a:spcBef>
              <a:buFont typeface="Arial"/>
              <a:buChar char="•"/>
              <a:tabLst>
                <a:tab pos="354965" algn="l"/>
                <a:tab pos="355600" algn="l"/>
              </a:tabLst>
            </a:pPr>
            <a:endParaRPr lang="fr-FR" sz="2000" b="1" dirty="0">
              <a:latin typeface="Arial"/>
              <a:cs typeface="Arial"/>
            </a:endParaRPr>
          </a:p>
          <a:p>
            <a:pPr marL="355600" marR="5080" indent="-342900">
              <a:lnSpc>
                <a:spcPct val="100000"/>
              </a:lnSpc>
              <a:spcBef>
                <a:spcPts val="105"/>
              </a:spcBef>
              <a:buFont typeface="Arial"/>
              <a:buChar char="•"/>
              <a:tabLst>
                <a:tab pos="354965" algn="l"/>
                <a:tab pos="355600" algn="l"/>
              </a:tabLst>
            </a:pPr>
            <a:r>
              <a:rPr lang="fr-FR" sz="2000" b="1" dirty="0">
                <a:latin typeface="Arial"/>
                <a:cs typeface="Arial"/>
              </a:rPr>
              <a:t>Facteur familial</a:t>
            </a:r>
            <a:endParaRPr sz="2000" dirty="0">
              <a:latin typeface="Arial"/>
              <a:cs typeface="Arial"/>
            </a:endParaRPr>
          </a:p>
          <a:p>
            <a:pPr>
              <a:lnSpc>
                <a:spcPct val="100000"/>
              </a:lnSpc>
              <a:spcBef>
                <a:spcPts val="25"/>
              </a:spcBef>
            </a:pPr>
            <a:endParaRPr sz="1950" dirty="0">
              <a:latin typeface="Arial"/>
              <a:cs typeface="Arial"/>
            </a:endParaRPr>
          </a:p>
          <a:p>
            <a:pPr marL="355600" indent="-342900">
              <a:lnSpc>
                <a:spcPct val="100000"/>
              </a:lnSpc>
              <a:buFont typeface="Arial"/>
              <a:buChar char="•"/>
              <a:tabLst>
                <a:tab pos="354965" algn="l"/>
                <a:tab pos="355600" algn="l"/>
              </a:tabLst>
            </a:pPr>
            <a:r>
              <a:rPr sz="2000" b="1" dirty="0">
                <a:latin typeface="Arial"/>
                <a:cs typeface="Arial"/>
              </a:rPr>
              <a:t>Facteurs </a:t>
            </a:r>
            <a:r>
              <a:rPr sz="2000" b="1" spc="-5" dirty="0">
                <a:latin typeface="Arial"/>
                <a:cs typeface="Arial"/>
              </a:rPr>
              <a:t>liés </a:t>
            </a:r>
            <a:r>
              <a:rPr sz="2000" b="1" dirty="0">
                <a:latin typeface="Arial"/>
                <a:cs typeface="Arial"/>
              </a:rPr>
              <a:t>à l'organisation du</a:t>
            </a:r>
            <a:r>
              <a:rPr sz="2000" b="1" spc="-105" dirty="0">
                <a:latin typeface="Arial"/>
                <a:cs typeface="Arial"/>
              </a:rPr>
              <a:t> </a:t>
            </a:r>
            <a:r>
              <a:rPr sz="2000" b="1" spc="-5" dirty="0">
                <a:latin typeface="Arial"/>
                <a:cs typeface="Arial"/>
              </a:rPr>
              <a:t>travail</a:t>
            </a:r>
            <a:endParaRPr sz="2000" dirty="0">
              <a:latin typeface="Arial"/>
              <a:cs typeface="Arial"/>
            </a:endParaRPr>
          </a:p>
          <a:p>
            <a:pPr>
              <a:lnSpc>
                <a:spcPct val="100000"/>
              </a:lnSpc>
              <a:spcBef>
                <a:spcPts val="25"/>
              </a:spcBef>
              <a:buFont typeface="Arial"/>
              <a:buChar char="•"/>
            </a:pPr>
            <a:endParaRPr sz="1950" dirty="0">
              <a:latin typeface="Arial"/>
              <a:cs typeface="Arial"/>
            </a:endParaRPr>
          </a:p>
          <a:p>
            <a:pPr marL="355600" indent="-342900">
              <a:lnSpc>
                <a:spcPct val="100000"/>
              </a:lnSpc>
              <a:spcBef>
                <a:spcPts val="5"/>
              </a:spcBef>
              <a:buFont typeface="Arial"/>
              <a:buChar char="•"/>
              <a:tabLst>
                <a:tab pos="354965" algn="l"/>
                <a:tab pos="355600" algn="l"/>
              </a:tabLst>
            </a:pPr>
            <a:r>
              <a:rPr sz="2000" b="1" dirty="0">
                <a:latin typeface="Arial"/>
                <a:cs typeface="Arial"/>
              </a:rPr>
              <a:t>Facteurs </a:t>
            </a:r>
            <a:r>
              <a:rPr sz="2000" b="1" spc="-5" dirty="0">
                <a:latin typeface="Arial"/>
                <a:cs typeface="Arial"/>
              </a:rPr>
              <a:t>liés </a:t>
            </a:r>
            <a:r>
              <a:rPr sz="2000" b="1" dirty="0">
                <a:latin typeface="Arial"/>
                <a:cs typeface="Arial"/>
              </a:rPr>
              <a:t>aux </a:t>
            </a:r>
            <a:r>
              <a:rPr sz="2000" b="1" spc="-5" dirty="0">
                <a:latin typeface="Arial"/>
                <a:cs typeface="Arial"/>
              </a:rPr>
              <a:t>relations de</a:t>
            </a:r>
            <a:r>
              <a:rPr sz="2000" b="1" spc="-100" dirty="0">
                <a:latin typeface="Arial"/>
                <a:cs typeface="Arial"/>
              </a:rPr>
              <a:t> </a:t>
            </a:r>
            <a:r>
              <a:rPr sz="2000" b="1" spc="-5" dirty="0">
                <a:latin typeface="Arial"/>
                <a:cs typeface="Arial"/>
              </a:rPr>
              <a:t>travail</a:t>
            </a:r>
            <a:r>
              <a:rPr lang="fr-FR" sz="2000" b="1" spc="-5" dirty="0">
                <a:latin typeface="Arial"/>
                <a:cs typeface="Arial"/>
              </a:rPr>
              <a:t>l</a:t>
            </a:r>
            <a:endParaRPr lang="fr-FR" sz="2000" spc="-5" dirty="0">
              <a:latin typeface="Arial"/>
              <a:cs typeface="Arial"/>
            </a:endParaRPr>
          </a:p>
          <a:p>
            <a:pPr marL="355600" indent="-342900">
              <a:lnSpc>
                <a:spcPct val="100000"/>
              </a:lnSpc>
              <a:spcBef>
                <a:spcPts val="5"/>
              </a:spcBef>
              <a:buFont typeface="Arial"/>
              <a:buChar char="•"/>
              <a:tabLst>
                <a:tab pos="354965" algn="l"/>
                <a:tab pos="355600" algn="l"/>
              </a:tabLst>
            </a:pPr>
            <a:endParaRPr lang="fr-FR" sz="2000" b="1" spc="-5" dirty="0">
              <a:latin typeface="Arial"/>
              <a:cs typeface="Arial"/>
            </a:endParaRPr>
          </a:p>
          <a:p>
            <a:pPr marL="355600" indent="-342900">
              <a:lnSpc>
                <a:spcPct val="100000"/>
              </a:lnSpc>
              <a:spcBef>
                <a:spcPts val="5"/>
              </a:spcBef>
              <a:buFont typeface="Arial"/>
              <a:buChar char="•"/>
              <a:tabLst>
                <a:tab pos="354965" algn="l"/>
                <a:tab pos="355600" algn="l"/>
              </a:tabLst>
            </a:pPr>
            <a:r>
              <a:rPr lang="fr-FR" sz="2000" b="1" dirty="0">
                <a:latin typeface="Arial"/>
                <a:cs typeface="Arial"/>
              </a:rPr>
              <a:t>Facteurs </a:t>
            </a:r>
            <a:r>
              <a:rPr lang="fr-FR" sz="2000" b="1" spc="-5" dirty="0">
                <a:latin typeface="Arial"/>
                <a:cs typeface="Arial"/>
              </a:rPr>
              <a:t>liés </a:t>
            </a:r>
            <a:r>
              <a:rPr lang="fr-FR" sz="2000" b="1" dirty="0">
                <a:latin typeface="Arial"/>
                <a:cs typeface="Arial"/>
              </a:rPr>
              <a:t>à </a:t>
            </a:r>
            <a:r>
              <a:rPr lang="fr-FR" sz="2000" b="1" spc="-5" dirty="0">
                <a:latin typeface="Arial"/>
                <a:cs typeface="Arial"/>
              </a:rPr>
              <a:t>l'environnement physique </a:t>
            </a:r>
            <a:r>
              <a:rPr lang="fr-FR" sz="2000" b="1" dirty="0">
                <a:latin typeface="Arial"/>
                <a:cs typeface="Arial"/>
              </a:rPr>
              <a:t>et</a:t>
            </a:r>
            <a:r>
              <a:rPr lang="fr-FR" sz="2000" b="1" spc="-55" dirty="0">
                <a:latin typeface="Arial"/>
                <a:cs typeface="Arial"/>
              </a:rPr>
              <a:t> </a:t>
            </a:r>
            <a:r>
              <a:rPr lang="fr-FR" sz="2000" b="1" dirty="0">
                <a:latin typeface="Arial"/>
                <a:cs typeface="Arial"/>
              </a:rPr>
              <a:t>technique</a:t>
            </a:r>
            <a:endParaRPr lang="fr-FR" sz="2000" dirty="0">
              <a:latin typeface="Arial"/>
              <a:cs typeface="Arial"/>
            </a:endParaRPr>
          </a:p>
          <a:p>
            <a:pPr>
              <a:lnSpc>
                <a:spcPct val="100000"/>
              </a:lnSpc>
              <a:spcBef>
                <a:spcPts val="30"/>
              </a:spcBef>
            </a:pPr>
            <a:endParaRPr sz="1950" dirty="0">
              <a:latin typeface="Arial"/>
              <a:cs typeface="Arial"/>
            </a:endParaRPr>
          </a:p>
          <a:p>
            <a:pPr marL="354965" marR="756920" indent="-342900">
              <a:lnSpc>
                <a:spcPct val="100000"/>
              </a:lnSpc>
              <a:buFont typeface="Arial"/>
              <a:buChar char="•"/>
              <a:tabLst>
                <a:tab pos="425450" algn="l"/>
                <a:tab pos="426084" algn="l"/>
              </a:tabLst>
            </a:pPr>
            <a:r>
              <a:rPr sz="2000" b="1" dirty="0">
                <a:latin typeface="Arial"/>
                <a:cs typeface="Arial"/>
              </a:rPr>
              <a:t>Factures </a:t>
            </a:r>
            <a:r>
              <a:rPr sz="2000" b="1" spc="-5" dirty="0">
                <a:latin typeface="Arial"/>
                <a:cs typeface="Arial"/>
              </a:rPr>
              <a:t>liés </a:t>
            </a:r>
            <a:r>
              <a:rPr sz="2000" b="1" dirty="0">
                <a:latin typeface="Arial"/>
                <a:cs typeface="Arial"/>
              </a:rPr>
              <a:t>à </a:t>
            </a:r>
            <a:r>
              <a:rPr sz="2000" b="1" spc="-5" dirty="0">
                <a:latin typeface="Arial"/>
                <a:cs typeface="Arial"/>
              </a:rPr>
              <a:t>l'environnement </a:t>
            </a:r>
            <a:r>
              <a:rPr sz="2000" b="1" dirty="0">
                <a:latin typeface="Arial"/>
                <a:cs typeface="Arial"/>
              </a:rPr>
              <a:t>socio-économique</a:t>
            </a:r>
            <a:r>
              <a:rPr sz="2000" b="1" spc="-125" dirty="0">
                <a:latin typeface="Arial"/>
                <a:cs typeface="Arial"/>
              </a:rPr>
              <a:t> </a:t>
            </a:r>
            <a:r>
              <a:rPr sz="2000" b="1" dirty="0">
                <a:latin typeface="Arial"/>
                <a:cs typeface="Arial"/>
              </a:rPr>
              <a:t>de  </a:t>
            </a:r>
            <a:endParaRPr lang="fr-FR" sz="2000" b="1" dirty="0">
              <a:latin typeface="Arial"/>
              <a:cs typeface="Arial"/>
            </a:endParaRPr>
          </a:p>
          <a:p>
            <a:pPr marL="354965" marR="756920" indent="-342900">
              <a:lnSpc>
                <a:spcPct val="100000"/>
              </a:lnSpc>
              <a:buFont typeface="Arial"/>
              <a:buChar char="•"/>
              <a:tabLst>
                <a:tab pos="425450" algn="l"/>
                <a:tab pos="426084" algn="l"/>
              </a:tabLst>
            </a:pPr>
            <a:endParaRPr lang="fr-FR" sz="2000" b="1" dirty="0">
              <a:latin typeface="Arial"/>
              <a:cs typeface="Arial"/>
            </a:endParaRPr>
          </a:p>
          <a:p>
            <a:pPr marL="354965" marR="756920" indent="-342900">
              <a:lnSpc>
                <a:spcPct val="100000"/>
              </a:lnSpc>
              <a:buFont typeface="Arial"/>
              <a:buChar char="•"/>
              <a:tabLst>
                <a:tab pos="425450" algn="l"/>
                <a:tab pos="426084" algn="l"/>
              </a:tabLst>
            </a:pPr>
            <a:r>
              <a:rPr lang="fr-FR" sz="2000" b="1" dirty="0">
                <a:latin typeface="Arial"/>
                <a:cs typeface="Arial"/>
              </a:rPr>
              <a:t>Incompétences ( le travail demande des compétences que tu n’as pas)</a:t>
            </a:r>
          </a:p>
          <a:p>
            <a:pPr marL="354965" marR="756920" indent="-342900">
              <a:lnSpc>
                <a:spcPct val="100000"/>
              </a:lnSpc>
              <a:buFont typeface="Arial"/>
              <a:buChar char="•"/>
              <a:tabLst>
                <a:tab pos="425450" algn="l"/>
                <a:tab pos="426084" algn="l"/>
              </a:tabLst>
            </a:pPr>
            <a:endParaRPr lang="fr-FR" sz="2000" b="1" spc="-5" dirty="0">
              <a:latin typeface="Arial"/>
              <a:cs typeface="Arial"/>
            </a:endParaRPr>
          </a:p>
          <a:p>
            <a:pPr marL="12065" marR="756920">
              <a:lnSpc>
                <a:spcPct val="100000"/>
              </a:lnSpc>
              <a:tabLst>
                <a:tab pos="425450" algn="l"/>
                <a:tab pos="426084" algn="l"/>
              </a:tabLst>
            </a:pPr>
            <a:endParaRPr sz="20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364" y="707976"/>
            <a:ext cx="8033096" cy="794513"/>
          </a:xfrm>
          <a:prstGeom prst="rect">
            <a:avLst/>
          </a:prstGeom>
        </p:spPr>
        <p:txBody>
          <a:bodyPr vert="horz" wrap="square" lIns="0" tIns="26670" rIns="0" bIns="0" rtlCol="0">
            <a:spAutoFit/>
          </a:bodyPr>
          <a:lstStyle/>
          <a:p>
            <a:pPr marL="12700" marR="5080" indent="-635" algn="ctr">
              <a:lnSpc>
                <a:spcPct val="116700"/>
              </a:lnSpc>
              <a:spcBef>
                <a:spcPts val="210"/>
              </a:spcBef>
            </a:pPr>
            <a:r>
              <a:rPr sz="2200" b="1" dirty="0">
                <a:solidFill>
                  <a:srgbClr val="660066"/>
                </a:solidFill>
                <a:latin typeface="Arial Black"/>
                <a:ea typeface="+mn-ea"/>
              </a:rPr>
              <a:t>COMPRENDRE COMMENT AGISSENT  LES FACTEURS DE STRESS</a:t>
            </a:r>
          </a:p>
        </p:txBody>
      </p:sp>
      <p:sp>
        <p:nvSpPr>
          <p:cNvPr id="5" name="object 5"/>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6" name="object 6"/>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7" name="object 7"/>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24</a:t>
            </a:fld>
            <a:endParaRPr dirty="0"/>
          </a:p>
        </p:txBody>
      </p:sp>
      <p:sp>
        <p:nvSpPr>
          <p:cNvPr id="3" name="object 3"/>
          <p:cNvSpPr txBox="1"/>
          <p:nvPr/>
        </p:nvSpPr>
        <p:spPr>
          <a:xfrm>
            <a:off x="588183" y="2020601"/>
            <a:ext cx="7871459" cy="57404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800000"/>
                </a:solidFill>
                <a:latin typeface="Arial"/>
                <a:cs typeface="Arial"/>
              </a:rPr>
              <a:t>Différentes études </a:t>
            </a:r>
            <a:r>
              <a:rPr sz="1800" b="1" spc="-10" dirty="0">
                <a:solidFill>
                  <a:srgbClr val="800000"/>
                </a:solidFill>
                <a:latin typeface="Arial"/>
                <a:cs typeface="Arial"/>
              </a:rPr>
              <a:t>menées </a:t>
            </a:r>
            <a:r>
              <a:rPr sz="1800" b="1" spc="-5" dirty="0">
                <a:solidFill>
                  <a:srgbClr val="800000"/>
                </a:solidFill>
                <a:latin typeface="Arial"/>
                <a:cs typeface="Arial"/>
              </a:rPr>
              <a:t>sur les facteurs </a:t>
            </a:r>
            <a:r>
              <a:rPr sz="1800" b="1" dirty="0">
                <a:solidFill>
                  <a:srgbClr val="800000"/>
                </a:solidFill>
                <a:latin typeface="Arial"/>
                <a:cs typeface="Arial"/>
              </a:rPr>
              <a:t>de </a:t>
            </a:r>
            <a:r>
              <a:rPr sz="1800" b="1" spc="-10" dirty="0">
                <a:solidFill>
                  <a:srgbClr val="800000"/>
                </a:solidFill>
                <a:latin typeface="Arial"/>
                <a:cs typeface="Arial"/>
              </a:rPr>
              <a:t>stress </a:t>
            </a:r>
            <a:r>
              <a:rPr sz="1800" b="1" spc="-5" dirty="0">
                <a:solidFill>
                  <a:srgbClr val="800000"/>
                </a:solidFill>
                <a:latin typeface="Arial"/>
                <a:cs typeface="Arial"/>
              </a:rPr>
              <a:t>au </a:t>
            </a:r>
            <a:r>
              <a:rPr sz="1800" b="1" spc="-10" dirty="0">
                <a:solidFill>
                  <a:srgbClr val="800000"/>
                </a:solidFill>
                <a:latin typeface="Arial"/>
                <a:cs typeface="Arial"/>
              </a:rPr>
              <a:t>travail </a:t>
            </a:r>
            <a:r>
              <a:rPr sz="1800" b="1" spc="-5" dirty="0">
                <a:solidFill>
                  <a:srgbClr val="800000"/>
                </a:solidFill>
                <a:latin typeface="Arial"/>
                <a:cs typeface="Arial"/>
              </a:rPr>
              <a:t>montrent  </a:t>
            </a:r>
            <a:r>
              <a:rPr sz="1800" b="1" dirty="0">
                <a:solidFill>
                  <a:srgbClr val="800000"/>
                </a:solidFill>
                <a:latin typeface="Arial"/>
                <a:cs typeface="Arial"/>
              </a:rPr>
              <a:t>qu’ils </a:t>
            </a:r>
            <a:r>
              <a:rPr sz="1800" b="1" spc="-5" dirty="0">
                <a:solidFill>
                  <a:srgbClr val="800000"/>
                </a:solidFill>
                <a:latin typeface="Arial"/>
                <a:cs typeface="Arial"/>
              </a:rPr>
              <a:t>sont d’autant </a:t>
            </a:r>
            <a:r>
              <a:rPr sz="1800" b="1" dirty="0">
                <a:solidFill>
                  <a:srgbClr val="800000"/>
                </a:solidFill>
                <a:latin typeface="Arial"/>
                <a:cs typeface="Arial"/>
              </a:rPr>
              <a:t>plus « </a:t>
            </a:r>
            <a:r>
              <a:rPr sz="1800" b="1" spc="-5" dirty="0">
                <a:solidFill>
                  <a:srgbClr val="800000"/>
                </a:solidFill>
                <a:latin typeface="Arial"/>
                <a:cs typeface="Arial"/>
              </a:rPr>
              <a:t>toxiques </a:t>
            </a:r>
            <a:r>
              <a:rPr sz="1800" b="1" dirty="0">
                <a:solidFill>
                  <a:srgbClr val="800000"/>
                </a:solidFill>
                <a:latin typeface="Arial"/>
                <a:cs typeface="Arial"/>
              </a:rPr>
              <a:t>» pour la </a:t>
            </a:r>
            <a:r>
              <a:rPr sz="1800" b="1" spc="-5" dirty="0">
                <a:solidFill>
                  <a:srgbClr val="800000"/>
                </a:solidFill>
                <a:latin typeface="Arial"/>
                <a:cs typeface="Arial"/>
              </a:rPr>
              <a:t>santé quand</a:t>
            </a:r>
            <a:r>
              <a:rPr sz="1800" b="1" spc="-95" dirty="0">
                <a:solidFill>
                  <a:srgbClr val="800000"/>
                </a:solidFill>
                <a:latin typeface="Arial"/>
                <a:cs typeface="Arial"/>
              </a:rPr>
              <a:t> </a:t>
            </a:r>
            <a:r>
              <a:rPr sz="1800" b="1" dirty="0">
                <a:solidFill>
                  <a:srgbClr val="800000"/>
                </a:solidFill>
                <a:latin typeface="Arial"/>
                <a:cs typeface="Arial"/>
              </a:rPr>
              <a:t>:</a:t>
            </a:r>
            <a:endParaRPr sz="1800" dirty="0">
              <a:latin typeface="Arial"/>
              <a:cs typeface="Arial"/>
            </a:endParaRPr>
          </a:p>
        </p:txBody>
      </p:sp>
      <p:sp>
        <p:nvSpPr>
          <p:cNvPr id="4" name="object 4"/>
          <p:cNvSpPr txBox="1"/>
          <p:nvPr/>
        </p:nvSpPr>
        <p:spPr>
          <a:xfrm>
            <a:off x="1020155" y="3383344"/>
            <a:ext cx="6939280" cy="1506855"/>
          </a:xfrm>
          <a:prstGeom prst="rect">
            <a:avLst/>
          </a:prstGeom>
        </p:spPr>
        <p:txBody>
          <a:bodyPr vert="horz" wrap="square" lIns="0" tIns="12700" rIns="0" bIns="0" rtlCol="0">
            <a:spAutoFit/>
          </a:bodyPr>
          <a:lstStyle/>
          <a:p>
            <a:pPr marL="361315" indent="-349250">
              <a:lnSpc>
                <a:spcPct val="100000"/>
              </a:lnSpc>
              <a:spcBef>
                <a:spcPts val="100"/>
              </a:spcBef>
              <a:buFont typeface="Wingdings"/>
              <a:buChar char=""/>
              <a:tabLst>
                <a:tab pos="361315" algn="l"/>
                <a:tab pos="361950" algn="l"/>
              </a:tabLst>
            </a:pPr>
            <a:r>
              <a:rPr sz="1800" b="1" dirty="0">
                <a:latin typeface="Arial"/>
                <a:cs typeface="Arial"/>
              </a:rPr>
              <a:t>ils </a:t>
            </a:r>
            <a:r>
              <a:rPr sz="1800" b="1" spc="-10" dirty="0">
                <a:latin typeface="Arial"/>
                <a:cs typeface="Arial"/>
              </a:rPr>
              <a:t>s’inscrivent </a:t>
            </a:r>
            <a:r>
              <a:rPr sz="1800" b="1" spc="-5" dirty="0">
                <a:latin typeface="Arial"/>
                <a:cs typeface="Arial"/>
              </a:rPr>
              <a:t>dans </a:t>
            </a:r>
            <a:r>
              <a:rPr sz="1800" b="1" dirty="0">
                <a:latin typeface="Arial"/>
                <a:cs typeface="Arial"/>
              </a:rPr>
              <a:t>la</a:t>
            </a:r>
            <a:r>
              <a:rPr sz="1800" b="1" spc="25" dirty="0">
                <a:latin typeface="Arial"/>
                <a:cs typeface="Arial"/>
              </a:rPr>
              <a:t> </a:t>
            </a:r>
            <a:r>
              <a:rPr sz="1800" b="1" spc="-10" dirty="0">
                <a:latin typeface="Arial"/>
                <a:cs typeface="Arial"/>
              </a:rPr>
              <a:t>durée.</a:t>
            </a:r>
            <a:endParaRPr sz="1800" dirty="0">
              <a:latin typeface="Arial"/>
              <a:cs typeface="Arial"/>
            </a:endParaRPr>
          </a:p>
          <a:p>
            <a:pPr>
              <a:lnSpc>
                <a:spcPct val="100000"/>
              </a:lnSpc>
              <a:buFont typeface="Wingdings"/>
              <a:buChar char=""/>
            </a:pPr>
            <a:endParaRPr sz="2250" dirty="0">
              <a:latin typeface="Arial"/>
              <a:cs typeface="Arial"/>
            </a:endParaRPr>
          </a:p>
          <a:p>
            <a:pPr marL="361315" indent="-349250">
              <a:lnSpc>
                <a:spcPct val="100000"/>
              </a:lnSpc>
              <a:spcBef>
                <a:spcPts val="5"/>
              </a:spcBef>
              <a:buFont typeface="Wingdings"/>
              <a:buChar char=""/>
              <a:tabLst>
                <a:tab pos="361315" algn="l"/>
                <a:tab pos="361950" algn="l"/>
              </a:tabLst>
            </a:pPr>
            <a:r>
              <a:rPr sz="1800" b="1" dirty="0">
                <a:latin typeface="Arial"/>
                <a:cs typeface="Arial"/>
              </a:rPr>
              <a:t>ils </a:t>
            </a:r>
            <a:r>
              <a:rPr sz="1800" b="1" spc="-5" dirty="0">
                <a:latin typeface="Arial"/>
                <a:cs typeface="Arial"/>
              </a:rPr>
              <a:t>sont subis (différents quand </a:t>
            </a:r>
            <a:r>
              <a:rPr sz="1800" b="1" dirty="0">
                <a:latin typeface="Arial"/>
                <a:cs typeface="Arial"/>
              </a:rPr>
              <a:t>on </a:t>
            </a:r>
            <a:r>
              <a:rPr sz="1800" b="1" spc="-5" dirty="0">
                <a:latin typeface="Arial"/>
                <a:cs typeface="Arial"/>
              </a:rPr>
              <a:t>se les impose</a:t>
            </a:r>
            <a:r>
              <a:rPr sz="1800" b="1" spc="-20" dirty="0">
                <a:latin typeface="Arial"/>
                <a:cs typeface="Arial"/>
              </a:rPr>
              <a:t> </a:t>
            </a:r>
            <a:r>
              <a:rPr sz="1800" b="1" spc="-5" dirty="0">
                <a:latin typeface="Arial"/>
                <a:cs typeface="Arial"/>
              </a:rPr>
              <a:t>soi-même).</a:t>
            </a:r>
            <a:endParaRPr sz="1800" dirty="0">
              <a:latin typeface="Arial"/>
              <a:cs typeface="Arial"/>
            </a:endParaRPr>
          </a:p>
          <a:p>
            <a:pPr>
              <a:lnSpc>
                <a:spcPct val="100000"/>
              </a:lnSpc>
              <a:buFont typeface="Wingdings"/>
              <a:buChar char=""/>
            </a:pPr>
            <a:endParaRPr sz="2250" dirty="0">
              <a:latin typeface="Arial"/>
              <a:cs typeface="Arial"/>
            </a:endParaRPr>
          </a:p>
          <a:p>
            <a:pPr marL="361315" indent="-349250">
              <a:lnSpc>
                <a:spcPct val="100000"/>
              </a:lnSpc>
              <a:spcBef>
                <a:spcPts val="5"/>
              </a:spcBef>
              <a:buFont typeface="Wingdings"/>
              <a:buChar char=""/>
              <a:tabLst>
                <a:tab pos="361315" algn="l"/>
                <a:tab pos="361950" algn="l"/>
              </a:tabLst>
            </a:pPr>
            <a:r>
              <a:rPr sz="1800" b="1" dirty="0">
                <a:latin typeface="Arial"/>
                <a:cs typeface="Arial"/>
              </a:rPr>
              <a:t>ils </a:t>
            </a:r>
            <a:r>
              <a:rPr sz="1800" b="1" spc="-5" dirty="0">
                <a:latin typeface="Arial"/>
                <a:cs typeface="Arial"/>
              </a:rPr>
              <a:t>sont</a:t>
            </a:r>
            <a:r>
              <a:rPr sz="1800" b="1" spc="-20" dirty="0">
                <a:latin typeface="Arial"/>
                <a:cs typeface="Arial"/>
              </a:rPr>
              <a:t> </a:t>
            </a:r>
            <a:r>
              <a:rPr sz="1800" b="1" spc="-5" dirty="0">
                <a:latin typeface="Arial"/>
                <a:cs typeface="Arial"/>
              </a:rPr>
              <a:t>nombreux.</a:t>
            </a:r>
            <a:endParaRPr sz="18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003" y="513084"/>
            <a:ext cx="7949645" cy="350737"/>
          </a:xfrm>
          <a:prstGeom prst="rect">
            <a:avLst/>
          </a:prstGeom>
        </p:spPr>
        <p:txBody>
          <a:bodyPr vert="horz" wrap="square" lIns="0" tIns="12065" rIns="0" bIns="0" rtlCol="0">
            <a:spAutoFit/>
          </a:bodyPr>
          <a:lstStyle/>
          <a:p>
            <a:pPr marL="12700" algn="ctr">
              <a:lnSpc>
                <a:spcPct val="100000"/>
              </a:lnSpc>
              <a:spcBef>
                <a:spcPts val="95"/>
              </a:spcBef>
            </a:pPr>
            <a:r>
              <a:rPr sz="2200" b="1" dirty="0">
                <a:solidFill>
                  <a:srgbClr val="660066"/>
                </a:solidFill>
                <a:latin typeface="Arial Black"/>
                <a:ea typeface="+mn-ea"/>
              </a:rPr>
              <a:t>REPÉRER LES SYMPTÔMES DU STRESS</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25</a:t>
            </a:fld>
            <a:endParaRPr dirty="0"/>
          </a:p>
        </p:txBody>
      </p:sp>
      <p:sp>
        <p:nvSpPr>
          <p:cNvPr id="3" name="object 3"/>
          <p:cNvSpPr txBox="1"/>
          <p:nvPr/>
        </p:nvSpPr>
        <p:spPr>
          <a:xfrm>
            <a:off x="689927" y="1223962"/>
            <a:ext cx="7576820" cy="4607030"/>
          </a:xfrm>
          <a:prstGeom prst="rect">
            <a:avLst/>
          </a:prstGeom>
        </p:spPr>
        <p:txBody>
          <a:bodyPr vert="horz" wrap="square" lIns="0" tIns="13335" rIns="0" bIns="0" rtlCol="0">
            <a:spAutoFit/>
          </a:bodyPr>
          <a:lstStyle/>
          <a:p>
            <a:pPr marL="355600" marR="762635" indent="-342900" algn="just">
              <a:lnSpc>
                <a:spcPct val="100000"/>
              </a:lnSpc>
              <a:spcBef>
                <a:spcPts val="105"/>
              </a:spcBef>
              <a:buFont typeface="Arial"/>
              <a:buChar char="•"/>
              <a:tabLst>
                <a:tab pos="354965" algn="l"/>
                <a:tab pos="355600" algn="l"/>
              </a:tabLst>
            </a:pPr>
            <a:r>
              <a:rPr sz="2000" b="1" spc="-5" dirty="0">
                <a:latin typeface="Arial"/>
                <a:cs typeface="Arial"/>
              </a:rPr>
              <a:t>Signes physiques </a:t>
            </a:r>
            <a:r>
              <a:rPr sz="2000" b="1" dirty="0">
                <a:latin typeface="Arial"/>
                <a:cs typeface="Arial"/>
              </a:rPr>
              <a:t>: </a:t>
            </a:r>
            <a:r>
              <a:rPr sz="2000" b="1" spc="-5" dirty="0">
                <a:latin typeface="Arial"/>
                <a:cs typeface="Arial"/>
              </a:rPr>
              <a:t>douleurs musculaires, </a:t>
            </a:r>
            <a:r>
              <a:rPr sz="2000" b="1" dirty="0">
                <a:latin typeface="Arial"/>
                <a:cs typeface="Arial"/>
              </a:rPr>
              <a:t>céphalées,  insomnies, </a:t>
            </a:r>
            <a:r>
              <a:rPr sz="2000" b="1" spc="-5" dirty="0">
                <a:latin typeface="Arial"/>
                <a:cs typeface="Arial"/>
              </a:rPr>
              <a:t>troubles </a:t>
            </a:r>
            <a:r>
              <a:rPr sz="2000" b="1" dirty="0">
                <a:latin typeface="Arial"/>
                <a:cs typeface="Arial"/>
              </a:rPr>
              <a:t>de </a:t>
            </a:r>
            <a:r>
              <a:rPr sz="2000" b="1" spc="-5" dirty="0">
                <a:latin typeface="Arial"/>
                <a:cs typeface="Arial"/>
              </a:rPr>
              <a:t>la</a:t>
            </a:r>
            <a:r>
              <a:rPr sz="2000" b="1" spc="-80" dirty="0">
                <a:latin typeface="Arial"/>
                <a:cs typeface="Arial"/>
              </a:rPr>
              <a:t> </a:t>
            </a:r>
            <a:r>
              <a:rPr sz="2000" b="1" dirty="0">
                <a:latin typeface="Arial"/>
                <a:cs typeface="Arial"/>
              </a:rPr>
              <a:t>digestion</a:t>
            </a:r>
            <a:r>
              <a:rPr lang="fr-FR" sz="2000" b="1" dirty="0">
                <a:latin typeface="Arial"/>
                <a:cs typeface="Arial"/>
              </a:rPr>
              <a:t>, difficulté à déglutir, pression intra crânienne, problème de libido</a:t>
            </a:r>
            <a:endParaRPr sz="2000" dirty="0">
              <a:latin typeface="Arial"/>
              <a:cs typeface="Arial"/>
            </a:endParaRPr>
          </a:p>
          <a:p>
            <a:pPr algn="just">
              <a:lnSpc>
                <a:spcPct val="100000"/>
              </a:lnSpc>
              <a:spcBef>
                <a:spcPts val="25"/>
              </a:spcBef>
              <a:buChar char="•"/>
            </a:pPr>
            <a:endParaRPr sz="1950" dirty="0">
              <a:latin typeface="Arial"/>
              <a:cs typeface="Arial"/>
            </a:endParaRPr>
          </a:p>
          <a:p>
            <a:pPr marL="355600" marR="40005" indent="-342900" algn="just">
              <a:lnSpc>
                <a:spcPct val="100000"/>
              </a:lnSpc>
              <a:buFont typeface="Arial"/>
              <a:buChar char="•"/>
              <a:tabLst>
                <a:tab pos="354965" algn="l"/>
                <a:tab pos="355600" algn="l"/>
              </a:tabLst>
            </a:pPr>
            <a:r>
              <a:rPr sz="2000" b="1" spc="-5" dirty="0">
                <a:solidFill>
                  <a:srgbClr val="001F5F"/>
                </a:solidFill>
                <a:latin typeface="Arial"/>
                <a:cs typeface="Arial"/>
              </a:rPr>
              <a:t>Signes émotionnels: nervosité, irritabilité, </a:t>
            </a:r>
            <a:r>
              <a:rPr sz="2000" b="1" dirty="0">
                <a:solidFill>
                  <a:srgbClr val="001F5F"/>
                </a:solidFill>
                <a:latin typeface="Arial"/>
                <a:cs typeface="Arial"/>
              </a:rPr>
              <a:t>crises </a:t>
            </a:r>
            <a:r>
              <a:rPr sz="2000" b="1" spc="-5" dirty="0">
                <a:solidFill>
                  <a:srgbClr val="001F5F"/>
                </a:solidFill>
                <a:latin typeface="Arial"/>
                <a:cs typeface="Arial"/>
              </a:rPr>
              <a:t>de larmes,  angoisse,</a:t>
            </a:r>
            <a:r>
              <a:rPr sz="2000" b="1" spc="-30" dirty="0">
                <a:solidFill>
                  <a:srgbClr val="001F5F"/>
                </a:solidFill>
                <a:latin typeface="Arial"/>
                <a:cs typeface="Arial"/>
              </a:rPr>
              <a:t> </a:t>
            </a:r>
            <a:r>
              <a:rPr sz="2000" b="1" spc="-5" dirty="0">
                <a:solidFill>
                  <a:srgbClr val="001F5F"/>
                </a:solidFill>
                <a:latin typeface="Arial"/>
                <a:cs typeface="Arial"/>
              </a:rPr>
              <a:t>mal-</a:t>
            </a:r>
            <a:r>
              <a:rPr sz="2000" b="1" spc="-5" dirty="0" err="1">
                <a:solidFill>
                  <a:srgbClr val="001F5F"/>
                </a:solidFill>
                <a:latin typeface="Arial"/>
                <a:cs typeface="Arial"/>
              </a:rPr>
              <a:t>être</a:t>
            </a:r>
            <a:r>
              <a:rPr lang="fr-FR" sz="2000" b="1" spc="-5" dirty="0">
                <a:solidFill>
                  <a:srgbClr val="001F5F"/>
                </a:solidFill>
                <a:latin typeface="Arial"/>
                <a:cs typeface="Arial"/>
              </a:rPr>
              <a:t>, agressivité voire violence, sentiment d’impuissance</a:t>
            </a:r>
            <a:endParaRPr sz="2200" dirty="0">
              <a:latin typeface="Arial"/>
              <a:cs typeface="Arial"/>
            </a:endParaRPr>
          </a:p>
          <a:p>
            <a:pPr algn="just">
              <a:lnSpc>
                <a:spcPct val="100000"/>
              </a:lnSpc>
              <a:spcBef>
                <a:spcPts val="25"/>
              </a:spcBef>
              <a:buChar char="•"/>
            </a:pPr>
            <a:endParaRPr sz="1950" dirty="0">
              <a:latin typeface="Arial"/>
              <a:cs typeface="Arial"/>
            </a:endParaRPr>
          </a:p>
          <a:p>
            <a:pPr marL="355600" marR="5080" indent="-342900" algn="just">
              <a:lnSpc>
                <a:spcPct val="100000"/>
              </a:lnSpc>
              <a:spcBef>
                <a:spcPts val="5"/>
              </a:spcBef>
              <a:buFont typeface="Arial"/>
              <a:buChar char="•"/>
              <a:tabLst>
                <a:tab pos="354965" algn="l"/>
                <a:tab pos="355600" algn="l"/>
              </a:tabLst>
            </a:pPr>
            <a:r>
              <a:rPr sz="2000" b="1" dirty="0">
                <a:latin typeface="Arial"/>
                <a:cs typeface="Arial"/>
              </a:rPr>
              <a:t>Signes </a:t>
            </a:r>
            <a:r>
              <a:rPr sz="2000" b="1" spc="-5" dirty="0">
                <a:latin typeface="Arial"/>
                <a:cs typeface="Arial"/>
              </a:rPr>
              <a:t>intellectuels </a:t>
            </a:r>
            <a:r>
              <a:rPr sz="2000" b="1" dirty="0">
                <a:latin typeface="Arial"/>
                <a:cs typeface="Arial"/>
              </a:rPr>
              <a:t>: </a:t>
            </a:r>
            <a:r>
              <a:rPr sz="2000" b="1" spc="-5" dirty="0">
                <a:latin typeface="Arial"/>
                <a:cs typeface="Arial"/>
              </a:rPr>
              <a:t>troubles </a:t>
            </a:r>
            <a:r>
              <a:rPr sz="2000" b="1" dirty="0">
                <a:latin typeface="Arial"/>
                <a:cs typeface="Arial"/>
              </a:rPr>
              <a:t>de </a:t>
            </a:r>
            <a:r>
              <a:rPr sz="2000" b="1" spc="-5" dirty="0">
                <a:latin typeface="Arial"/>
                <a:cs typeface="Arial"/>
              </a:rPr>
              <a:t>mémoire </a:t>
            </a:r>
            <a:r>
              <a:rPr sz="2000" b="1" dirty="0">
                <a:latin typeface="Arial"/>
                <a:cs typeface="Arial"/>
              </a:rPr>
              <a:t>et concentration,  </a:t>
            </a:r>
            <a:r>
              <a:rPr sz="2000" b="1" spc="-5" dirty="0">
                <a:latin typeface="Arial"/>
                <a:cs typeface="Arial"/>
              </a:rPr>
              <a:t>distraction, paralysie </a:t>
            </a:r>
            <a:r>
              <a:rPr sz="2000" b="1" dirty="0">
                <a:latin typeface="Arial"/>
                <a:cs typeface="Arial"/>
              </a:rPr>
              <a:t>des processus </a:t>
            </a:r>
            <a:r>
              <a:rPr sz="2000" b="1" spc="-5" dirty="0">
                <a:latin typeface="Arial"/>
                <a:cs typeface="Arial"/>
              </a:rPr>
              <a:t>de</a:t>
            </a:r>
            <a:r>
              <a:rPr sz="2000" b="1" spc="-80" dirty="0">
                <a:latin typeface="Arial"/>
                <a:cs typeface="Arial"/>
              </a:rPr>
              <a:t> </a:t>
            </a:r>
            <a:r>
              <a:rPr sz="2000" b="1" spc="-5" dirty="0">
                <a:latin typeface="Arial"/>
                <a:cs typeface="Arial"/>
              </a:rPr>
              <a:t>décision</a:t>
            </a:r>
            <a:endParaRPr sz="2000" dirty="0">
              <a:latin typeface="Arial"/>
              <a:cs typeface="Arial"/>
            </a:endParaRPr>
          </a:p>
          <a:p>
            <a:pPr algn="just">
              <a:lnSpc>
                <a:spcPct val="100000"/>
              </a:lnSpc>
              <a:spcBef>
                <a:spcPts val="25"/>
              </a:spcBef>
            </a:pPr>
            <a:endParaRPr sz="1950" dirty="0">
              <a:latin typeface="Arial"/>
              <a:cs typeface="Arial"/>
            </a:endParaRPr>
          </a:p>
          <a:p>
            <a:pPr marL="355600" marR="412750" indent="-342900" algn="just">
              <a:lnSpc>
                <a:spcPct val="100000"/>
              </a:lnSpc>
              <a:buFont typeface="Arial"/>
              <a:buChar char="•"/>
              <a:tabLst>
                <a:tab pos="354965" algn="l"/>
                <a:tab pos="355600" algn="l"/>
              </a:tabLst>
            </a:pPr>
            <a:r>
              <a:rPr sz="2000" b="1" spc="-10" dirty="0">
                <a:solidFill>
                  <a:srgbClr val="001F5F"/>
                </a:solidFill>
                <a:latin typeface="Arial"/>
                <a:cs typeface="Arial"/>
              </a:rPr>
              <a:t>Symptômes </a:t>
            </a:r>
            <a:r>
              <a:rPr sz="2000" b="1" spc="-5" dirty="0">
                <a:solidFill>
                  <a:srgbClr val="001F5F"/>
                </a:solidFill>
                <a:latin typeface="Arial"/>
                <a:cs typeface="Arial"/>
              </a:rPr>
              <a:t>comportementaux </a:t>
            </a:r>
            <a:r>
              <a:rPr sz="2000" b="1" dirty="0">
                <a:solidFill>
                  <a:srgbClr val="001F5F"/>
                </a:solidFill>
                <a:latin typeface="Arial"/>
                <a:cs typeface="Arial"/>
              </a:rPr>
              <a:t>: </a:t>
            </a:r>
            <a:r>
              <a:rPr sz="2000" b="1" spc="-5" dirty="0">
                <a:solidFill>
                  <a:srgbClr val="001F5F"/>
                </a:solidFill>
                <a:latin typeface="Arial"/>
                <a:cs typeface="Arial"/>
              </a:rPr>
              <a:t>agressivité </a:t>
            </a:r>
            <a:r>
              <a:rPr sz="2000" b="1" dirty="0">
                <a:solidFill>
                  <a:srgbClr val="001F5F"/>
                </a:solidFill>
                <a:latin typeface="Arial"/>
                <a:cs typeface="Arial"/>
              </a:rPr>
              <a:t>et </a:t>
            </a:r>
            <a:r>
              <a:rPr sz="2000" b="1" spc="-5" dirty="0">
                <a:solidFill>
                  <a:srgbClr val="001F5F"/>
                </a:solidFill>
                <a:latin typeface="Arial"/>
                <a:cs typeface="Arial"/>
              </a:rPr>
              <a:t>méfiance,  </a:t>
            </a:r>
            <a:r>
              <a:rPr sz="2000" b="1" spc="-5" dirty="0" err="1">
                <a:solidFill>
                  <a:srgbClr val="001F5F"/>
                </a:solidFill>
                <a:latin typeface="Arial"/>
                <a:cs typeface="Arial"/>
              </a:rPr>
              <a:t>isolement</a:t>
            </a:r>
            <a:r>
              <a:rPr lang="fr-FR" sz="2000" b="1" spc="-5" dirty="0">
                <a:solidFill>
                  <a:srgbClr val="001F5F"/>
                </a:solidFill>
                <a:latin typeface="Arial"/>
                <a:cs typeface="Arial"/>
              </a:rPr>
              <a:t>, consommation excessive de substance psycho active ( alcool café médicament), trouble alimentaire, maux d’estomac</a:t>
            </a:r>
            <a:endParaRPr sz="20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608" y="476672"/>
            <a:ext cx="7200800" cy="51890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4" name="object 4"/>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5" name="object 5"/>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7824" y="476672"/>
            <a:ext cx="3125109" cy="350737"/>
          </a:xfrm>
          <a:prstGeom prst="rect">
            <a:avLst/>
          </a:prstGeom>
        </p:spPr>
        <p:txBody>
          <a:bodyPr vert="horz" wrap="square" lIns="0" tIns="12065" rIns="0" bIns="0" rtlCol="0">
            <a:spAutoFit/>
          </a:bodyPr>
          <a:lstStyle/>
          <a:p>
            <a:pPr marL="12700" algn="ctr">
              <a:lnSpc>
                <a:spcPct val="100000"/>
              </a:lnSpc>
              <a:spcBef>
                <a:spcPts val="95"/>
              </a:spcBef>
            </a:pPr>
            <a:r>
              <a:rPr sz="2200" b="1" dirty="0">
                <a:solidFill>
                  <a:srgbClr val="660066"/>
                </a:solidFill>
                <a:latin typeface="Arial Black"/>
                <a:ea typeface="+mn-ea"/>
              </a:rPr>
              <a:t>SOMMAIRE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27</a:t>
            </a:fld>
            <a:endParaRPr dirty="0"/>
          </a:p>
        </p:txBody>
      </p:sp>
      <p:sp>
        <p:nvSpPr>
          <p:cNvPr id="3" name="object 3"/>
          <p:cNvSpPr txBox="1"/>
          <p:nvPr/>
        </p:nvSpPr>
        <p:spPr>
          <a:xfrm>
            <a:off x="689927" y="921791"/>
            <a:ext cx="7367905" cy="4582795"/>
          </a:xfrm>
          <a:prstGeom prst="rect">
            <a:avLst/>
          </a:prstGeom>
        </p:spPr>
        <p:txBody>
          <a:bodyPr vert="horz" wrap="square" lIns="0" tIns="241300" rIns="0" bIns="0" rtlCol="0">
            <a:spAutoFit/>
          </a:bodyPr>
          <a:lstStyle/>
          <a:p>
            <a:pPr marL="723900" indent="-711835">
              <a:lnSpc>
                <a:spcPct val="100000"/>
              </a:lnSpc>
              <a:spcBef>
                <a:spcPts val="1900"/>
              </a:spcBef>
              <a:buAutoNum type="romanUcPeriod"/>
              <a:tabLst>
                <a:tab pos="723900" algn="l"/>
                <a:tab pos="724535" algn="l"/>
              </a:tabLst>
            </a:pPr>
            <a:r>
              <a:rPr sz="2800" b="1" spc="-5" dirty="0">
                <a:latin typeface="Arial"/>
                <a:cs typeface="Arial"/>
              </a:rPr>
              <a:t>Mise dans</a:t>
            </a:r>
            <a:r>
              <a:rPr sz="2800" b="1" spc="35" dirty="0">
                <a:latin typeface="Arial"/>
                <a:cs typeface="Arial"/>
              </a:rPr>
              <a:t> </a:t>
            </a:r>
            <a:r>
              <a:rPr sz="2800" b="1" spc="-5" dirty="0">
                <a:latin typeface="Arial"/>
                <a:cs typeface="Arial"/>
              </a:rPr>
              <a:t>l’ambiance</a:t>
            </a:r>
            <a:endParaRPr sz="2800" dirty="0">
              <a:latin typeface="Arial"/>
              <a:cs typeface="Arial"/>
            </a:endParaRPr>
          </a:p>
          <a:p>
            <a:pPr marL="723900" indent="-711835">
              <a:lnSpc>
                <a:spcPct val="100000"/>
              </a:lnSpc>
              <a:spcBef>
                <a:spcPts val="1800"/>
              </a:spcBef>
              <a:buAutoNum type="romanUcPeriod"/>
              <a:tabLst>
                <a:tab pos="723900" algn="l"/>
                <a:tab pos="724535" algn="l"/>
              </a:tabLst>
            </a:pPr>
            <a:r>
              <a:rPr sz="2800" b="1" spc="-5" dirty="0">
                <a:latin typeface="Arial"/>
                <a:cs typeface="Arial"/>
              </a:rPr>
              <a:t>Comprendre les mécanismes du</a:t>
            </a:r>
            <a:r>
              <a:rPr sz="2800" b="1" spc="40" dirty="0">
                <a:latin typeface="Arial"/>
                <a:cs typeface="Arial"/>
              </a:rPr>
              <a:t> </a:t>
            </a:r>
            <a:r>
              <a:rPr sz="2800" b="1" dirty="0">
                <a:latin typeface="Arial"/>
                <a:cs typeface="Arial"/>
              </a:rPr>
              <a:t>stress</a:t>
            </a:r>
            <a:endParaRPr sz="2800" dirty="0">
              <a:latin typeface="Arial"/>
              <a:cs typeface="Arial"/>
            </a:endParaRPr>
          </a:p>
          <a:p>
            <a:pPr marL="723900" marR="5080" indent="-711835">
              <a:lnSpc>
                <a:spcPct val="100000"/>
              </a:lnSpc>
              <a:spcBef>
                <a:spcPts val="1800"/>
              </a:spcBef>
              <a:buAutoNum type="romanUcPeriod"/>
              <a:tabLst>
                <a:tab pos="723900" algn="l"/>
                <a:tab pos="724535" algn="l"/>
              </a:tabLst>
            </a:pPr>
            <a:r>
              <a:rPr sz="2800" b="1" spc="-5" dirty="0">
                <a:latin typeface="Arial"/>
                <a:cs typeface="Arial"/>
              </a:rPr>
              <a:t>Comprendre les causes du stress et </a:t>
            </a:r>
            <a:r>
              <a:rPr sz="2800" b="1" dirty="0">
                <a:latin typeface="Arial"/>
                <a:cs typeface="Arial"/>
              </a:rPr>
              <a:t>en  </a:t>
            </a:r>
            <a:r>
              <a:rPr sz="2800" b="1" spc="-5" dirty="0">
                <a:latin typeface="Arial"/>
                <a:cs typeface="Arial"/>
              </a:rPr>
              <a:t>repérer les</a:t>
            </a:r>
            <a:r>
              <a:rPr sz="2800" b="1" dirty="0">
                <a:latin typeface="Arial"/>
                <a:cs typeface="Arial"/>
              </a:rPr>
              <a:t> </a:t>
            </a:r>
            <a:r>
              <a:rPr sz="2800" b="1" spc="-10" dirty="0">
                <a:latin typeface="Arial"/>
                <a:cs typeface="Arial"/>
              </a:rPr>
              <a:t>symptômes</a:t>
            </a:r>
            <a:endParaRPr sz="2800" dirty="0">
              <a:latin typeface="Arial"/>
              <a:cs typeface="Arial"/>
            </a:endParaRPr>
          </a:p>
          <a:p>
            <a:pPr marL="723900" marR="444500" indent="-711835">
              <a:lnSpc>
                <a:spcPct val="100000"/>
              </a:lnSpc>
              <a:spcBef>
                <a:spcPts val="1800"/>
              </a:spcBef>
              <a:buAutoNum type="romanUcPeriod"/>
              <a:tabLst>
                <a:tab pos="723900" algn="l"/>
                <a:tab pos="724535" algn="l"/>
              </a:tabLst>
            </a:pPr>
            <a:r>
              <a:rPr sz="2800" b="1" u="sng" spc="-5" dirty="0">
                <a:uFill>
                  <a:solidFill>
                    <a:srgbClr val="000000"/>
                  </a:solidFill>
                </a:uFill>
                <a:latin typeface="Arial"/>
                <a:cs typeface="Arial"/>
              </a:rPr>
              <a:t>Comprendre </a:t>
            </a:r>
            <a:r>
              <a:rPr sz="2800" b="1" u="sng" dirty="0">
                <a:uFill>
                  <a:solidFill>
                    <a:srgbClr val="000000"/>
                  </a:solidFill>
                </a:uFill>
                <a:latin typeface="Arial"/>
                <a:cs typeface="Arial"/>
              </a:rPr>
              <a:t>sa </a:t>
            </a:r>
            <a:r>
              <a:rPr sz="2800" b="1" u="sng" spc="-5" dirty="0">
                <a:uFill>
                  <a:solidFill>
                    <a:srgbClr val="000000"/>
                  </a:solidFill>
                </a:uFill>
                <a:latin typeface="Arial"/>
                <a:cs typeface="Arial"/>
              </a:rPr>
              <a:t>propre sensibilité </a:t>
            </a:r>
            <a:r>
              <a:rPr sz="2800" b="1" u="sng" dirty="0">
                <a:uFill>
                  <a:solidFill>
                    <a:srgbClr val="000000"/>
                  </a:solidFill>
                </a:uFill>
                <a:latin typeface="Arial"/>
                <a:cs typeface="Arial"/>
              </a:rPr>
              <a:t>au  </a:t>
            </a:r>
            <a:r>
              <a:rPr sz="2800" b="1" u="sng" spc="-5" dirty="0">
                <a:uFill>
                  <a:solidFill>
                    <a:srgbClr val="000000"/>
                  </a:solidFill>
                </a:uFill>
                <a:latin typeface="Arial"/>
                <a:cs typeface="Arial"/>
              </a:rPr>
              <a:t>stress</a:t>
            </a:r>
            <a:r>
              <a:rPr sz="2800" b="1" u="sng" dirty="0">
                <a:uFill>
                  <a:solidFill>
                    <a:srgbClr val="000000"/>
                  </a:solidFill>
                </a:uFill>
                <a:latin typeface="Arial"/>
                <a:cs typeface="Arial"/>
              </a:rPr>
              <a:t> </a:t>
            </a:r>
            <a:r>
              <a:rPr sz="2800" b="1" u="sng" spc="-5" dirty="0">
                <a:uFill>
                  <a:solidFill>
                    <a:srgbClr val="000000"/>
                  </a:solidFill>
                </a:uFill>
                <a:latin typeface="Arial"/>
                <a:cs typeface="Arial"/>
              </a:rPr>
              <a:t>(questionnaire)</a:t>
            </a:r>
            <a:endParaRPr sz="2800" u="sng" dirty="0">
              <a:latin typeface="Arial"/>
              <a:cs typeface="Arial"/>
            </a:endParaRPr>
          </a:p>
          <a:p>
            <a:pPr marL="723900" marR="129539" indent="-711835">
              <a:lnSpc>
                <a:spcPct val="100000"/>
              </a:lnSpc>
              <a:spcBef>
                <a:spcPts val="1800"/>
              </a:spcBef>
              <a:buAutoNum type="romanUcPeriod"/>
              <a:tabLst>
                <a:tab pos="723900" algn="l"/>
                <a:tab pos="724535" algn="l"/>
                <a:tab pos="3651885" algn="l"/>
              </a:tabLst>
            </a:pPr>
            <a:r>
              <a:rPr sz="2800" b="1" spc="-5" dirty="0">
                <a:latin typeface="Arial"/>
                <a:cs typeface="Arial"/>
              </a:rPr>
              <a:t>Prévenir et gérer le stress : </a:t>
            </a:r>
            <a:r>
              <a:rPr sz="2800" b="1" dirty="0">
                <a:latin typeface="Arial"/>
                <a:cs typeface="Arial"/>
              </a:rPr>
              <a:t>stratégie  </a:t>
            </a:r>
            <a:r>
              <a:rPr sz="2800" b="1" spc="-5" dirty="0">
                <a:latin typeface="Arial"/>
                <a:cs typeface="Arial"/>
              </a:rPr>
              <a:t>professionnelle,	</a:t>
            </a:r>
            <a:r>
              <a:rPr sz="2800" b="1" dirty="0">
                <a:latin typeface="Arial"/>
                <a:cs typeface="Arial"/>
              </a:rPr>
              <a:t>stratégie</a:t>
            </a:r>
            <a:r>
              <a:rPr sz="2800" b="1" spc="-60" dirty="0">
                <a:latin typeface="Arial"/>
                <a:cs typeface="Arial"/>
              </a:rPr>
              <a:t> </a:t>
            </a:r>
            <a:r>
              <a:rPr sz="2800" b="1" spc="-5" dirty="0">
                <a:latin typeface="Arial"/>
                <a:cs typeface="Arial"/>
              </a:rPr>
              <a:t>personnelle</a:t>
            </a:r>
            <a:endParaRPr sz="28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4782" y="919425"/>
            <a:ext cx="7490459" cy="689291"/>
          </a:xfrm>
          <a:prstGeom prst="rect">
            <a:avLst/>
          </a:prstGeom>
        </p:spPr>
        <p:txBody>
          <a:bodyPr vert="horz" wrap="square" lIns="0" tIns="12065" rIns="0" bIns="0" rtlCol="0">
            <a:spAutoFit/>
          </a:bodyPr>
          <a:lstStyle/>
          <a:p>
            <a:pPr marL="12700" marR="5080" algn="ctr">
              <a:lnSpc>
                <a:spcPct val="100000"/>
              </a:lnSpc>
              <a:spcBef>
                <a:spcPts val="95"/>
              </a:spcBef>
            </a:pPr>
            <a:r>
              <a:rPr sz="2200" b="1" dirty="0">
                <a:solidFill>
                  <a:srgbClr val="660066"/>
                </a:solidFill>
                <a:latin typeface="Arial Black"/>
                <a:ea typeface="+mn-ea"/>
              </a:rPr>
              <a:t>IV – COMPRENDRE SA PROPRE SENSIBILITE  AU STRESS</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28</a:t>
            </a:fld>
            <a:endParaRPr dirty="0"/>
          </a:p>
        </p:txBody>
      </p:sp>
      <p:sp>
        <p:nvSpPr>
          <p:cNvPr id="3" name="object 3"/>
          <p:cNvSpPr txBox="1"/>
          <p:nvPr/>
        </p:nvSpPr>
        <p:spPr>
          <a:xfrm>
            <a:off x="1043608" y="2420888"/>
            <a:ext cx="7272808" cy="2434000"/>
          </a:xfrm>
          <a:prstGeom prst="rect">
            <a:avLst/>
          </a:prstGeom>
        </p:spPr>
        <p:txBody>
          <a:bodyPr vert="horz" wrap="square" lIns="0" tIns="12700" rIns="0" bIns="0" rtlCol="0">
            <a:spAutoFit/>
          </a:bodyPr>
          <a:lstStyle/>
          <a:p>
            <a:pPr marL="419100" indent="-407034">
              <a:lnSpc>
                <a:spcPct val="100000"/>
              </a:lnSpc>
              <a:spcBef>
                <a:spcPts val="100"/>
              </a:spcBef>
              <a:buFont typeface="Wingdings"/>
              <a:buChar char=""/>
              <a:tabLst>
                <a:tab pos="419100" algn="l"/>
                <a:tab pos="419734" algn="l"/>
              </a:tabLst>
            </a:pPr>
            <a:r>
              <a:rPr b="1" spc="-5" dirty="0">
                <a:latin typeface="Arial"/>
                <a:cs typeface="Arial"/>
              </a:rPr>
              <a:t>EXERCICE </a:t>
            </a:r>
            <a:r>
              <a:rPr b="1" spc="-10" dirty="0">
                <a:latin typeface="Arial"/>
                <a:cs typeface="Arial"/>
              </a:rPr>
              <a:t>PRATIQUE</a:t>
            </a:r>
            <a:r>
              <a:rPr b="1" spc="50" dirty="0">
                <a:latin typeface="Arial"/>
                <a:cs typeface="Arial"/>
              </a:rPr>
              <a:t> </a:t>
            </a:r>
            <a:r>
              <a:rPr b="1" spc="-5" dirty="0">
                <a:latin typeface="Arial"/>
                <a:cs typeface="Arial"/>
              </a:rPr>
              <a:t>(questionnaire)</a:t>
            </a:r>
            <a:endParaRPr dirty="0">
              <a:latin typeface="Arial"/>
              <a:cs typeface="Arial"/>
            </a:endParaRPr>
          </a:p>
          <a:p>
            <a:pPr>
              <a:lnSpc>
                <a:spcPct val="100000"/>
              </a:lnSpc>
              <a:buFont typeface="Wingdings"/>
              <a:buChar char=""/>
            </a:pPr>
            <a:endParaRPr dirty="0">
              <a:latin typeface="Arial"/>
              <a:cs typeface="Arial"/>
            </a:endParaRPr>
          </a:p>
          <a:p>
            <a:pPr>
              <a:lnSpc>
                <a:spcPct val="100000"/>
              </a:lnSpc>
              <a:spcBef>
                <a:spcPts val="5"/>
              </a:spcBef>
              <a:buFont typeface="Wingdings"/>
              <a:buChar char=""/>
            </a:pPr>
            <a:endParaRPr dirty="0">
              <a:latin typeface="Arial"/>
              <a:cs typeface="Arial"/>
            </a:endParaRPr>
          </a:p>
          <a:p>
            <a:pPr marL="419100" indent="-407034">
              <a:lnSpc>
                <a:spcPct val="100000"/>
              </a:lnSpc>
              <a:buFont typeface="Wingdings"/>
              <a:buChar char=""/>
              <a:tabLst>
                <a:tab pos="419100" algn="l"/>
                <a:tab pos="419734" algn="l"/>
              </a:tabLst>
            </a:pPr>
            <a:r>
              <a:rPr b="1" spc="-5" dirty="0">
                <a:latin typeface="Arial"/>
                <a:cs typeface="Arial"/>
              </a:rPr>
              <a:t>CORRECTION</a:t>
            </a:r>
            <a:r>
              <a:rPr b="1" spc="-10" dirty="0">
                <a:latin typeface="Arial"/>
                <a:cs typeface="Arial"/>
              </a:rPr>
              <a:t> </a:t>
            </a:r>
            <a:r>
              <a:rPr b="1" dirty="0">
                <a:latin typeface="Arial"/>
                <a:cs typeface="Arial"/>
              </a:rPr>
              <a:t>:</a:t>
            </a:r>
            <a:endParaRPr dirty="0">
              <a:latin typeface="Arial"/>
              <a:cs typeface="Arial"/>
            </a:endParaRPr>
          </a:p>
          <a:p>
            <a:pPr marL="795655" lvl="1" indent="-326390">
              <a:lnSpc>
                <a:spcPct val="100000"/>
              </a:lnSpc>
              <a:spcBef>
                <a:spcPts val="434"/>
              </a:spcBef>
              <a:buFont typeface="Courier New"/>
              <a:buChar char="o"/>
              <a:tabLst>
                <a:tab pos="796290" algn="l"/>
              </a:tabLst>
            </a:pPr>
            <a:r>
              <a:rPr spc="-5" dirty="0">
                <a:latin typeface="Arial"/>
                <a:cs typeface="Arial"/>
              </a:rPr>
              <a:t>Calcul </a:t>
            </a:r>
            <a:r>
              <a:rPr spc="-10" dirty="0">
                <a:latin typeface="Arial"/>
                <a:cs typeface="Arial"/>
              </a:rPr>
              <a:t>des</a:t>
            </a:r>
            <a:r>
              <a:rPr spc="5" dirty="0">
                <a:latin typeface="Arial"/>
                <a:cs typeface="Arial"/>
              </a:rPr>
              <a:t> </a:t>
            </a:r>
            <a:r>
              <a:rPr spc="-5" dirty="0">
                <a:latin typeface="Arial"/>
                <a:cs typeface="Arial"/>
              </a:rPr>
              <a:t>résultats</a:t>
            </a:r>
            <a:endParaRPr dirty="0">
              <a:latin typeface="Arial"/>
              <a:cs typeface="Arial"/>
            </a:endParaRPr>
          </a:p>
          <a:p>
            <a:pPr marL="795655" lvl="1" indent="-326390">
              <a:lnSpc>
                <a:spcPct val="100000"/>
              </a:lnSpc>
              <a:spcBef>
                <a:spcPts val="430"/>
              </a:spcBef>
              <a:buFont typeface="Courier New"/>
              <a:buChar char="o"/>
              <a:tabLst>
                <a:tab pos="796290" algn="l"/>
              </a:tabLst>
            </a:pPr>
            <a:r>
              <a:rPr spc="-10" dirty="0">
                <a:latin typeface="Arial"/>
                <a:cs typeface="Arial"/>
              </a:rPr>
              <a:t>Examen </a:t>
            </a:r>
            <a:r>
              <a:rPr spc="-5" dirty="0">
                <a:latin typeface="Arial"/>
                <a:cs typeface="Arial"/>
              </a:rPr>
              <a:t>de ses sources de</a:t>
            </a:r>
            <a:r>
              <a:rPr spc="35" dirty="0">
                <a:latin typeface="Arial"/>
                <a:cs typeface="Arial"/>
              </a:rPr>
              <a:t> </a:t>
            </a:r>
            <a:r>
              <a:rPr spc="-5" dirty="0">
                <a:latin typeface="Arial"/>
                <a:cs typeface="Arial"/>
              </a:rPr>
              <a:t>stress</a:t>
            </a:r>
            <a:endParaRPr dirty="0">
              <a:latin typeface="Arial"/>
              <a:cs typeface="Arial"/>
            </a:endParaRPr>
          </a:p>
          <a:p>
            <a:pPr marL="795655" lvl="1" indent="-326390">
              <a:lnSpc>
                <a:spcPct val="100000"/>
              </a:lnSpc>
              <a:spcBef>
                <a:spcPts val="430"/>
              </a:spcBef>
              <a:buFont typeface="Courier New"/>
              <a:buChar char="o"/>
              <a:tabLst>
                <a:tab pos="796290" algn="l"/>
              </a:tabLst>
            </a:pPr>
            <a:r>
              <a:rPr spc="-10" dirty="0">
                <a:latin typeface="Arial"/>
                <a:cs typeface="Arial"/>
              </a:rPr>
              <a:t>Examen des </a:t>
            </a:r>
            <a:r>
              <a:rPr spc="-5" dirty="0">
                <a:latin typeface="Arial"/>
                <a:cs typeface="Arial"/>
              </a:rPr>
              <a:t>effets du stress sur</a:t>
            </a:r>
            <a:r>
              <a:rPr spc="25" dirty="0">
                <a:latin typeface="Arial"/>
                <a:cs typeface="Arial"/>
              </a:rPr>
              <a:t> </a:t>
            </a:r>
            <a:r>
              <a:rPr spc="-10" dirty="0">
                <a:latin typeface="Arial"/>
                <a:cs typeface="Arial"/>
              </a:rPr>
              <a:t>soi</a:t>
            </a:r>
            <a:endParaRPr dirty="0">
              <a:latin typeface="Arial"/>
              <a:cs typeface="Arial"/>
            </a:endParaRPr>
          </a:p>
          <a:p>
            <a:pPr marL="795655" lvl="1" indent="-326390">
              <a:lnSpc>
                <a:spcPct val="100000"/>
              </a:lnSpc>
              <a:spcBef>
                <a:spcPts val="434"/>
              </a:spcBef>
              <a:buFont typeface="Courier New"/>
              <a:buChar char="o"/>
              <a:tabLst>
                <a:tab pos="796290" algn="l"/>
              </a:tabLst>
            </a:pPr>
            <a:r>
              <a:rPr spc="-10" dirty="0">
                <a:latin typeface="Arial"/>
                <a:cs typeface="Arial"/>
              </a:rPr>
              <a:t>Examen </a:t>
            </a:r>
            <a:r>
              <a:rPr spc="-5" dirty="0">
                <a:latin typeface="Arial"/>
                <a:cs typeface="Arial"/>
              </a:rPr>
              <a:t>de la façon de faire face</a:t>
            </a:r>
            <a:r>
              <a:rPr spc="5" dirty="0">
                <a:latin typeface="Arial"/>
                <a:cs typeface="Arial"/>
              </a:rPr>
              <a:t> </a:t>
            </a:r>
            <a:r>
              <a:rPr spc="-10" dirty="0">
                <a:latin typeface="Arial"/>
                <a:cs typeface="Arial"/>
              </a:rPr>
              <a:t>(coping)</a:t>
            </a:r>
            <a:endParaRPr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620688"/>
            <a:ext cx="6236335" cy="350737"/>
          </a:xfrm>
          <a:prstGeom prst="rect">
            <a:avLst/>
          </a:prstGeom>
        </p:spPr>
        <p:txBody>
          <a:bodyPr vert="horz" wrap="square" lIns="0" tIns="12065" rIns="0" bIns="0" rtlCol="0">
            <a:spAutoFit/>
          </a:bodyPr>
          <a:lstStyle/>
          <a:p>
            <a:pPr marL="12700" marR="5080" algn="ctr">
              <a:lnSpc>
                <a:spcPct val="100000"/>
              </a:lnSpc>
              <a:spcBef>
                <a:spcPts val="95"/>
              </a:spcBef>
            </a:pPr>
            <a:r>
              <a:rPr sz="2200" b="1" dirty="0">
                <a:solidFill>
                  <a:srgbClr val="660066"/>
                </a:solidFill>
                <a:latin typeface="Arial Black"/>
                <a:ea typeface="+mn-ea"/>
              </a:rPr>
              <a:t>V – PREVENIR ET GERER LE STRESS</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29</a:t>
            </a:fld>
            <a:endParaRPr dirty="0"/>
          </a:p>
        </p:txBody>
      </p:sp>
      <p:sp>
        <p:nvSpPr>
          <p:cNvPr id="3" name="object 3"/>
          <p:cNvSpPr txBox="1"/>
          <p:nvPr/>
        </p:nvSpPr>
        <p:spPr>
          <a:xfrm>
            <a:off x="1331640" y="1480502"/>
            <a:ext cx="6984776" cy="3411831"/>
          </a:xfrm>
          <a:prstGeom prst="rect">
            <a:avLst/>
          </a:prstGeom>
        </p:spPr>
        <p:txBody>
          <a:bodyPr vert="horz" wrap="square" lIns="0" tIns="13335" rIns="0" bIns="0" rtlCol="0">
            <a:spAutoFit/>
          </a:bodyPr>
          <a:lstStyle/>
          <a:p>
            <a:pPr marL="419100" indent="-407034">
              <a:lnSpc>
                <a:spcPct val="100000"/>
              </a:lnSpc>
              <a:spcBef>
                <a:spcPts val="105"/>
              </a:spcBef>
              <a:buSzPct val="90000"/>
              <a:buFont typeface="Wingdings"/>
              <a:buChar char=""/>
              <a:tabLst>
                <a:tab pos="419100" algn="l"/>
                <a:tab pos="419734" algn="l"/>
              </a:tabLst>
            </a:pPr>
            <a:r>
              <a:rPr b="1" spc="-5" dirty="0">
                <a:latin typeface="Arial"/>
                <a:cs typeface="Arial"/>
              </a:rPr>
              <a:t>STRATEGIES</a:t>
            </a:r>
            <a:r>
              <a:rPr b="1" spc="-10" dirty="0">
                <a:latin typeface="Arial"/>
                <a:cs typeface="Arial"/>
              </a:rPr>
              <a:t> </a:t>
            </a:r>
            <a:r>
              <a:rPr b="1" spc="-5" dirty="0">
                <a:latin typeface="Arial"/>
                <a:cs typeface="Arial"/>
              </a:rPr>
              <a:t>PROFESSIONNELLES</a:t>
            </a:r>
            <a:endParaRPr dirty="0">
              <a:latin typeface="Arial"/>
              <a:cs typeface="Arial"/>
            </a:endParaRPr>
          </a:p>
          <a:p>
            <a:pPr marL="539750" indent="-526415">
              <a:lnSpc>
                <a:spcPct val="100000"/>
              </a:lnSpc>
              <a:spcBef>
                <a:spcPts val="1550"/>
              </a:spcBef>
              <a:buFont typeface="Courier New"/>
              <a:buChar char="o"/>
              <a:tabLst>
                <a:tab pos="539750" algn="l"/>
                <a:tab pos="540385" algn="l"/>
              </a:tabLst>
            </a:pPr>
            <a:r>
              <a:rPr dirty="0">
                <a:latin typeface="Arial"/>
                <a:cs typeface="Arial"/>
              </a:rPr>
              <a:t>Gestion du </a:t>
            </a:r>
            <a:r>
              <a:rPr spc="-5" dirty="0">
                <a:latin typeface="Arial"/>
                <a:cs typeface="Arial"/>
              </a:rPr>
              <a:t>temps </a:t>
            </a:r>
            <a:r>
              <a:rPr dirty="0">
                <a:latin typeface="Arial"/>
                <a:cs typeface="Arial"/>
              </a:rPr>
              <a:t>(pour</a:t>
            </a:r>
            <a:r>
              <a:rPr spc="-130" dirty="0">
                <a:latin typeface="Arial"/>
                <a:cs typeface="Arial"/>
              </a:rPr>
              <a:t> </a:t>
            </a:r>
            <a:r>
              <a:rPr dirty="0">
                <a:latin typeface="Arial"/>
                <a:cs typeface="Arial"/>
              </a:rPr>
              <a:t>mémoire)</a:t>
            </a:r>
          </a:p>
          <a:p>
            <a:pPr marL="539750" indent="-526415">
              <a:lnSpc>
                <a:spcPct val="100000"/>
              </a:lnSpc>
              <a:spcBef>
                <a:spcPts val="480"/>
              </a:spcBef>
              <a:buFont typeface="Courier New"/>
              <a:buChar char="o"/>
              <a:tabLst>
                <a:tab pos="539750" algn="l"/>
                <a:tab pos="540385" algn="l"/>
              </a:tabLst>
            </a:pPr>
            <a:r>
              <a:rPr dirty="0">
                <a:latin typeface="Arial"/>
                <a:cs typeface="Arial"/>
              </a:rPr>
              <a:t>Développement des</a:t>
            </a:r>
            <a:r>
              <a:rPr spc="-80" dirty="0">
                <a:latin typeface="Arial"/>
                <a:cs typeface="Arial"/>
              </a:rPr>
              <a:t> </a:t>
            </a:r>
            <a:r>
              <a:rPr dirty="0">
                <a:latin typeface="Arial"/>
                <a:cs typeface="Arial"/>
              </a:rPr>
              <a:t>compétences</a:t>
            </a:r>
          </a:p>
          <a:p>
            <a:pPr marL="539750" indent="-526415">
              <a:lnSpc>
                <a:spcPct val="100000"/>
              </a:lnSpc>
              <a:spcBef>
                <a:spcPts val="480"/>
              </a:spcBef>
              <a:buFont typeface="Courier New"/>
              <a:buChar char="o"/>
              <a:tabLst>
                <a:tab pos="539750" algn="l"/>
                <a:tab pos="540385" algn="l"/>
              </a:tabLst>
            </a:pPr>
            <a:r>
              <a:rPr spc="-5" dirty="0">
                <a:latin typeface="Arial"/>
                <a:cs typeface="Arial"/>
              </a:rPr>
              <a:t>Communication</a:t>
            </a:r>
            <a:endParaRPr dirty="0">
              <a:latin typeface="Arial"/>
              <a:cs typeface="Arial"/>
            </a:endParaRPr>
          </a:p>
          <a:p>
            <a:pPr>
              <a:lnSpc>
                <a:spcPct val="100000"/>
              </a:lnSpc>
              <a:spcBef>
                <a:spcPts val="50"/>
              </a:spcBef>
            </a:pPr>
            <a:endParaRPr lang="fr-FR" dirty="0">
              <a:latin typeface="Arial"/>
              <a:cs typeface="Arial"/>
            </a:endParaRPr>
          </a:p>
          <a:p>
            <a:pPr>
              <a:lnSpc>
                <a:spcPct val="100000"/>
              </a:lnSpc>
              <a:spcBef>
                <a:spcPts val="50"/>
              </a:spcBef>
            </a:pPr>
            <a:endParaRPr dirty="0">
              <a:latin typeface="Arial"/>
              <a:cs typeface="Arial"/>
            </a:endParaRPr>
          </a:p>
          <a:p>
            <a:pPr marL="425450" indent="-413384">
              <a:lnSpc>
                <a:spcPct val="100000"/>
              </a:lnSpc>
              <a:spcBef>
                <a:spcPts val="5"/>
              </a:spcBef>
              <a:buFont typeface="Wingdings"/>
              <a:buChar char=""/>
              <a:tabLst>
                <a:tab pos="425450" algn="l"/>
                <a:tab pos="426084" algn="l"/>
              </a:tabLst>
            </a:pPr>
            <a:r>
              <a:rPr b="1" spc="-5" dirty="0">
                <a:latin typeface="Arial"/>
                <a:cs typeface="Arial"/>
              </a:rPr>
              <a:t>STRATEGIES</a:t>
            </a:r>
            <a:r>
              <a:rPr b="1" spc="-10" dirty="0">
                <a:latin typeface="Arial"/>
                <a:cs typeface="Arial"/>
              </a:rPr>
              <a:t> </a:t>
            </a:r>
            <a:r>
              <a:rPr b="1" spc="-5" dirty="0">
                <a:latin typeface="Arial"/>
                <a:cs typeface="Arial"/>
              </a:rPr>
              <a:t>PERSONNELLES</a:t>
            </a:r>
            <a:endParaRPr dirty="0">
              <a:latin typeface="Arial"/>
              <a:cs typeface="Arial"/>
            </a:endParaRPr>
          </a:p>
          <a:p>
            <a:pPr>
              <a:lnSpc>
                <a:spcPct val="100000"/>
              </a:lnSpc>
            </a:pPr>
            <a:endParaRPr dirty="0">
              <a:latin typeface="Arial"/>
              <a:cs typeface="Arial"/>
            </a:endParaRPr>
          </a:p>
          <a:p>
            <a:pPr marL="539750" indent="-526415">
              <a:lnSpc>
                <a:spcPct val="100000"/>
              </a:lnSpc>
              <a:spcBef>
                <a:spcPts val="1550"/>
              </a:spcBef>
              <a:buFont typeface="Courier New"/>
              <a:buChar char="o"/>
              <a:tabLst>
                <a:tab pos="539750" algn="l"/>
                <a:tab pos="540385" algn="l"/>
              </a:tabLst>
            </a:pPr>
            <a:r>
              <a:rPr spc="-5" dirty="0">
                <a:latin typeface="Arial"/>
                <a:cs typeface="Arial"/>
              </a:rPr>
              <a:t>Travail </a:t>
            </a:r>
            <a:r>
              <a:rPr dirty="0">
                <a:latin typeface="Arial"/>
                <a:cs typeface="Arial"/>
              </a:rPr>
              <a:t>sur </a:t>
            </a:r>
            <a:r>
              <a:rPr spc="-5" dirty="0">
                <a:latin typeface="Arial"/>
                <a:cs typeface="Arial"/>
              </a:rPr>
              <a:t>la </a:t>
            </a:r>
            <a:r>
              <a:rPr dirty="0">
                <a:latin typeface="Arial"/>
                <a:cs typeface="Arial"/>
              </a:rPr>
              <a:t>pensée et sur </a:t>
            </a:r>
            <a:r>
              <a:rPr spc="-5" dirty="0">
                <a:latin typeface="Arial"/>
                <a:cs typeface="Arial"/>
              </a:rPr>
              <a:t>les</a:t>
            </a:r>
            <a:r>
              <a:rPr spc="-100" dirty="0">
                <a:latin typeface="Arial"/>
                <a:cs typeface="Arial"/>
              </a:rPr>
              <a:t> </a:t>
            </a:r>
            <a:r>
              <a:rPr spc="-5" dirty="0">
                <a:latin typeface="Arial"/>
                <a:cs typeface="Arial"/>
              </a:rPr>
              <a:t>émotions</a:t>
            </a:r>
            <a:endParaRPr dirty="0">
              <a:latin typeface="Arial"/>
              <a:cs typeface="Arial"/>
            </a:endParaRPr>
          </a:p>
          <a:p>
            <a:pPr marL="539750" indent="-526415">
              <a:lnSpc>
                <a:spcPct val="100000"/>
              </a:lnSpc>
              <a:spcBef>
                <a:spcPts val="480"/>
              </a:spcBef>
              <a:buFont typeface="Courier New"/>
              <a:buChar char="o"/>
              <a:tabLst>
                <a:tab pos="539750" algn="l"/>
                <a:tab pos="540385" algn="l"/>
              </a:tabLst>
            </a:pPr>
            <a:r>
              <a:rPr spc="-5" dirty="0">
                <a:latin typeface="Arial"/>
                <a:cs typeface="Arial"/>
              </a:rPr>
              <a:t>Hygiène </a:t>
            </a:r>
            <a:r>
              <a:rPr dirty="0">
                <a:latin typeface="Arial"/>
                <a:cs typeface="Arial"/>
              </a:rPr>
              <a:t>et </a:t>
            </a:r>
            <a:r>
              <a:rPr spc="-5" dirty="0">
                <a:latin typeface="Arial"/>
                <a:cs typeface="Arial"/>
              </a:rPr>
              <a:t>équilibre </a:t>
            </a:r>
            <a:r>
              <a:rPr dirty="0">
                <a:latin typeface="Arial"/>
                <a:cs typeface="Arial"/>
              </a:rPr>
              <a:t>de</a:t>
            </a:r>
            <a:r>
              <a:rPr spc="-50" dirty="0">
                <a:latin typeface="Arial"/>
                <a:cs typeface="Arial"/>
              </a:rPr>
              <a:t> </a:t>
            </a:r>
            <a:r>
              <a:rPr spc="-5" dirty="0">
                <a:latin typeface="Arial"/>
                <a:cs typeface="Arial"/>
              </a:rPr>
              <a:t>vie</a:t>
            </a:r>
            <a:endParaRPr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9832" y="536596"/>
            <a:ext cx="1944216" cy="350737"/>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660066"/>
                </a:solidFill>
                <a:latin typeface="Arial Black"/>
                <a:ea typeface="+mn-ea"/>
              </a:rPr>
              <a:t>SOMMAIRE</a:t>
            </a:r>
          </a:p>
        </p:txBody>
      </p:sp>
      <p:sp>
        <p:nvSpPr>
          <p:cNvPr id="4" name="object 4"/>
          <p:cNvSpPr txBox="1">
            <a:spLocks noGrp="1"/>
          </p:cNvSpPr>
          <p:nvPr>
            <p:ph type="ftr" sz="quarter" idx="11"/>
          </p:nvPr>
        </p:nvSpPr>
        <p:spPr>
          <a:xfrm>
            <a:off x="2671117" y="6470305"/>
            <a:ext cx="5288318" cy="137217"/>
          </a:xfrm>
          <a:prstGeom prst="rect">
            <a:avLst/>
          </a:prstGeom>
        </p:spPr>
        <p:txBody>
          <a:bodyPr vert="horz" wrap="square" lIns="0" tIns="13970" rIns="0" bIns="0" rtlCol="0">
            <a:spAutoFit/>
          </a:bodyPr>
          <a:lstStyle/>
          <a:p>
            <a:pPr marL="12700">
              <a:lnSpc>
                <a:spcPct val="100000"/>
              </a:lnSpc>
              <a:spcBef>
                <a:spcPts val="110"/>
              </a:spcBef>
            </a:pPr>
            <a:r>
              <a:rPr lang="fr-FR" dirty="0"/>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a:t>
            </a:fld>
            <a:endParaRPr dirty="0"/>
          </a:p>
        </p:txBody>
      </p:sp>
      <p:sp>
        <p:nvSpPr>
          <p:cNvPr id="3" name="object 3"/>
          <p:cNvSpPr txBox="1"/>
          <p:nvPr/>
        </p:nvSpPr>
        <p:spPr>
          <a:xfrm>
            <a:off x="644513" y="914381"/>
            <a:ext cx="7446272" cy="5334794"/>
          </a:xfrm>
          <a:prstGeom prst="rect">
            <a:avLst/>
          </a:prstGeom>
        </p:spPr>
        <p:txBody>
          <a:bodyPr vert="horz" wrap="square" lIns="0" tIns="241300" rIns="0" bIns="0" rtlCol="0">
            <a:spAutoFit/>
          </a:bodyPr>
          <a:lstStyle/>
          <a:p>
            <a:pPr marL="723900" indent="-711835">
              <a:lnSpc>
                <a:spcPct val="100000"/>
              </a:lnSpc>
              <a:spcBef>
                <a:spcPts val="1900"/>
              </a:spcBef>
              <a:buAutoNum type="romanUcPeriod"/>
              <a:tabLst>
                <a:tab pos="723900" algn="l"/>
                <a:tab pos="724535" algn="l"/>
              </a:tabLst>
            </a:pPr>
            <a:r>
              <a:rPr lang="fr-FR" sz="2400" b="1" spc="-5" dirty="0">
                <a:cs typeface="Arial"/>
              </a:rPr>
              <a:t>Définition</a:t>
            </a:r>
          </a:p>
          <a:p>
            <a:pPr marL="723900" indent="-711835">
              <a:lnSpc>
                <a:spcPct val="100000"/>
              </a:lnSpc>
              <a:spcBef>
                <a:spcPts val="1900"/>
              </a:spcBef>
              <a:buAutoNum type="romanUcPeriod"/>
              <a:tabLst>
                <a:tab pos="723900" algn="l"/>
                <a:tab pos="724535" algn="l"/>
              </a:tabLst>
            </a:pPr>
            <a:r>
              <a:rPr lang="fr-FR" b="1" spc="-5" dirty="0">
                <a:cs typeface="Arial"/>
              </a:rPr>
              <a:t>LE STRESS ET LA FONCTION COMPTABLE</a:t>
            </a:r>
            <a:endParaRPr b="1" dirty="0">
              <a:cs typeface="Arial"/>
            </a:endParaRPr>
          </a:p>
          <a:p>
            <a:pPr marL="723900" indent="-711835">
              <a:lnSpc>
                <a:spcPct val="100000"/>
              </a:lnSpc>
              <a:spcBef>
                <a:spcPts val="1800"/>
              </a:spcBef>
              <a:buAutoNum type="romanUcPeriod"/>
              <a:tabLst>
                <a:tab pos="723900" algn="l"/>
                <a:tab pos="724535" algn="l"/>
              </a:tabLst>
            </a:pPr>
            <a:r>
              <a:rPr sz="2400" b="1" spc="-5" dirty="0">
                <a:uFill>
                  <a:solidFill>
                    <a:srgbClr val="000000"/>
                  </a:solidFill>
                </a:uFill>
                <a:cs typeface="Arial"/>
              </a:rPr>
              <a:t>Comprendre les mécanismes du</a:t>
            </a:r>
            <a:r>
              <a:rPr sz="2400" b="1" spc="40" dirty="0">
                <a:uFill>
                  <a:solidFill>
                    <a:srgbClr val="000000"/>
                  </a:solidFill>
                </a:uFill>
                <a:cs typeface="Arial"/>
              </a:rPr>
              <a:t> </a:t>
            </a:r>
            <a:r>
              <a:rPr sz="2400" b="1" dirty="0">
                <a:uFill>
                  <a:solidFill>
                    <a:srgbClr val="000000"/>
                  </a:solidFill>
                </a:uFill>
                <a:cs typeface="Arial"/>
              </a:rPr>
              <a:t>stress</a:t>
            </a:r>
            <a:endParaRPr sz="2400" dirty="0">
              <a:cs typeface="Arial"/>
            </a:endParaRPr>
          </a:p>
          <a:p>
            <a:pPr marL="723900" marR="5080" indent="-711835">
              <a:lnSpc>
                <a:spcPct val="100000"/>
              </a:lnSpc>
              <a:spcBef>
                <a:spcPts val="1800"/>
              </a:spcBef>
              <a:buAutoNum type="romanUcPeriod"/>
              <a:tabLst>
                <a:tab pos="723900" algn="l"/>
                <a:tab pos="724535" algn="l"/>
              </a:tabLst>
            </a:pPr>
            <a:r>
              <a:rPr sz="2400" b="1" spc="-5" dirty="0">
                <a:cs typeface="Arial"/>
              </a:rPr>
              <a:t>Comprendre les causes du stress et </a:t>
            </a:r>
            <a:r>
              <a:rPr sz="2400" b="1" dirty="0">
                <a:cs typeface="Arial"/>
              </a:rPr>
              <a:t>en  </a:t>
            </a:r>
            <a:r>
              <a:rPr sz="2400" b="1" spc="-5" dirty="0">
                <a:cs typeface="Arial"/>
              </a:rPr>
              <a:t>repérer les</a:t>
            </a:r>
            <a:r>
              <a:rPr sz="2400" b="1" dirty="0">
                <a:cs typeface="Arial"/>
              </a:rPr>
              <a:t> </a:t>
            </a:r>
            <a:r>
              <a:rPr sz="2400" b="1" spc="-10" dirty="0">
                <a:cs typeface="Arial"/>
              </a:rPr>
              <a:t>symptômes</a:t>
            </a:r>
            <a:endParaRPr sz="2400" dirty="0">
              <a:cs typeface="Arial"/>
            </a:endParaRPr>
          </a:p>
          <a:p>
            <a:pPr marL="723900" marR="444500" indent="-711835">
              <a:lnSpc>
                <a:spcPct val="100000"/>
              </a:lnSpc>
              <a:spcBef>
                <a:spcPts val="1800"/>
              </a:spcBef>
              <a:buAutoNum type="romanUcPeriod"/>
              <a:tabLst>
                <a:tab pos="723900" algn="l"/>
                <a:tab pos="724535" algn="l"/>
              </a:tabLst>
            </a:pPr>
            <a:r>
              <a:rPr sz="2400" b="1" spc="-5" dirty="0">
                <a:cs typeface="Arial"/>
              </a:rPr>
              <a:t>Comprendre </a:t>
            </a:r>
            <a:r>
              <a:rPr sz="2400" b="1" dirty="0">
                <a:cs typeface="Arial"/>
              </a:rPr>
              <a:t>sa </a:t>
            </a:r>
            <a:r>
              <a:rPr sz="2400" b="1" spc="-5" dirty="0">
                <a:cs typeface="Arial"/>
              </a:rPr>
              <a:t>propre sensibilité </a:t>
            </a:r>
            <a:r>
              <a:rPr sz="2400" b="1" dirty="0">
                <a:cs typeface="Arial"/>
              </a:rPr>
              <a:t>au  </a:t>
            </a:r>
            <a:r>
              <a:rPr sz="2400" b="1" spc="-5" dirty="0">
                <a:cs typeface="Arial"/>
              </a:rPr>
              <a:t>stress</a:t>
            </a:r>
            <a:r>
              <a:rPr sz="2400" b="1" dirty="0">
                <a:cs typeface="Arial"/>
              </a:rPr>
              <a:t> </a:t>
            </a:r>
            <a:r>
              <a:rPr sz="2400" b="1" spc="-5" dirty="0">
                <a:cs typeface="Arial"/>
              </a:rPr>
              <a:t>(questionnaire)</a:t>
            </a:r>
            <a:endParaRPr sz="2400" dirty="0">
              <a:cs typeface="Arial"/>
            </a:endParaRPr>
          </a:p>
          <a:p>
            <a:pPr marL="723900" marR="129539" indent="-711835">
              <a:lnSpc>
                <a:spcPct val="100000"/>
              </a:lnSpc>
              <a:spcBef>
                <a:spcPts val="1800"/>
              </a:spcBef>
              <a:buAutoNum type="romanUcPeriod"/>
              <a:tabLst>
                <a:tab pos="723900" algn="l"/>
                <a:tab pos="724535" algn="l"/>
                <a:tab pos="3651885" algn="l"/>
              </a:tabLst>
            </a:pPr>
            <a:r>
              <a:rPr sz="2400" b="1" spc="-5" dirty="0">
                <a:cs typeface="Arial"/>
              </a:rPr>
              <a:t>Prévenir et gérer le stress : </a:t>
            </a:r>
            <a:r>
              <a:rPr sz="2400" b="1" dirty="0">
                <a:cs typeface="Arial"/>
              </a:rPr>
              <a:t>stratégie  </a:t>
            </a:r>
            <a:r>
              <a:rPr sz="2400" b="1" spc="-5" dirty="0">
                <a:cs typeface="Arial"/>
              </a:rPr>
              <a:t>professionnelle,	</a:t>
            </a:r>
            <a:r>
              <a:rPr sz="2400" b="1" dirty="0" err="1">
                <a:cs typeface="Arial"/>
              </a:rPr>
              <a:t>stratégie</a:t>
            </a:r>
            <a:r>
              <a:rPr sz="2400" b="1" spc="-60" dirty="0">
                <a:cs typeface="Arial"/>
              </a:rPr>
              <a:t> </a:t>
            </a:r>
            <a:r>
              <a:rPr sz="2400" b="1" spc="-5" dirty="0" err="1">
                <a:cs typeface="Arial"/>
              </a:rPr>
              <a:t>personnelle</a:t>
            </a:r>
            <a:endParaRPr lang="fr-FR" sz="2400" b="1" spc="-5" dirty="0">
              <a:cs typeface="Arial"/>
            </a:endParaRPr>
          </a:p>
          <a:p>
            <a:pPr marL="723900" marR="129539" indent="-711835">
              <a:lnSpc>
                <a:spcPct val="100000"/>
              </a:lnSpc>
              <a:spcBef>
                <a:spcPts val="1800"/>
              </a:spcBef>
              <a:buAutoNum type="romanUcPeriod"/>
              <a:tabLst>
                <a:tab pos="723900" algn="l"/>
                <a:tab pos="724535" algn="l"/>
                <a:tab pos="3651885" algn="l"/>
              </a:tabLst>
            </a:pPr>
            <a:r>
              <a:rPr lang="fr-FR" sz="2400" b="1" spc="-5" dirty="0">
                <a:cs typeface="Arial"/>
              </a:rPr>
              <a:t>Astuces pour vaincre le stress</a:t>
            </a:r>
            <a:endParaRPr sz="2400" dirty="0">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003" y="627651"/>
            <a:ext cx="6735445" cy="350737"/>
          </a:xfrm>
          <a:prstGeom prst="rect">
            <a:avLst/>
          </a:prstGeom>
        </p:spPr>
        <p:txBody>
          <a:bodyPr vert="horz" wrap="square" lIns="0" tIns="12065" rIns="0" bIns="0" rtlCol="0">
            <a:spAutoFit/>
          </a:bodyPr>
          <a:lstStyle/>
          <a:p>
            <a:pPr marL="12700" algn="ctr">
              <a:lnSpc>
                <a:spcPct val="100000"/>
              </a:lnSpc>
              <a:spcBef>
                <a:spcPts val="95"/>
              </a:spcBef>
            </a:pPr>
            <a:r>
              <a:rPr sz="2200" b="1" dirty="0">
                <a:solidFill>
                  <a:srgbClr val="660066"/>
                </a:solidFill>
                <a:latin typeface="Arial" panose="020B0604020202020204" pitchFamily="34" charset="0"/>
                <a:ea typeface="+mn-ea"/>
                <a:cs typeface="Arial" panose="020B0604020202020204" pitchFamily="34" charset="0"/>
              </a:rPr>
              <a:t>V. 1 - STRATÉGIES PROFESSIONNELLES</a:t>
            </a:r>
          </a:p>
        </p:txBody>
      </p:sp>
      <p:sp>
        <p:nvSpPr>
          <p:cNvPr id="5" name="object 5"/>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6" name="object 6"/>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7" name="object 7"/>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30</a:t>
            </a:fld>
            <a:endParaRPr dirty="0"/>
          </a:p>
        </p:txBody>
      </p:sp>
      <p:sp>
        <p:nvSpPr>
          <p:cNvPr id="3" name="object 3"/>
          <p:cNvSpPr txBox="1"/>
          <p:nvPr/>
        </p:nvSpPr>
        <p:spPr>
          <a:xfrm>
            <a:off x="689927" y="1426845"/>
            <a:ext cx="4445635" cy="330835"/>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5600" algn="l"/>
              </a:tabLst>
            </a:pPr>
            <a:r>
              <a:rPr sz="2000" b="1" dirty="0">
                <a:latin typeface="Arial"/>
                <a:cs typeface="Arial"/>
              </a:rPr>
              <a:t>Gestion du temps (pour</a:t>
            </a:r>
            <a:r>
              <a:rPr sz="2000" b="1" spc="-125" dirty="0">
                <a:latin typeface="Arial"/>
                <a:cs typeface="Arial"/>
              </a:rPr>
              <a:t> </a:t>
            </a:r>
            <a:r>
              <a:rPr sz="2000" b="1" spc="-5" dirty="0">
                <a:latin typeface="Arial"/>
                <a:cs typeface="Arial"/>
              </a:rPr>
              <a:t>mémoire)</a:t>
            </a:r>
            <a:endParaRPr sz="2000">
              <a:latin typeface="Arial"/>
              <a:cs typeface="Arial"/>
            </a:endParaRPr>
          </a:p>
        </p:txBody>
      </p:sp>
      <p:sp>
        <p:nvSpPr>
          <p:cNvPr id="4" name="object 4"/>
          <p:cNvSpPr txBox="1"/>
          <p:nvPr/>
        </p:nvSpPr>
        <p:spPr>
          <a:xfrm>
            <a:off x="689927" y="2514981"/>
            <a:ext cx="7732395" cy="3267175"/>
          </a:xfrm>
          <a:prstGeom prst="rect">
            <a:avLst/>
          </a:prstGeom>
        </p:spPr>
        <p:txBody>
          <a:bodyPr vert="horz" wrap="square" lIns="0" tIns="107314" rIns="0" bIns="0" rtlCol="0">
            <a:spAutoFit/>
          </a:bodyPr>
          <a:lstStyle/>
          <a:p>
            <a:pPr marL="355600" marR="5080" indent="-343535">
              <a:lnSpc>
                <a:spcPct val="69000"/>
              </a:lnSpc>
              <a:spcBef>
                <a:spcPts val="844"/>
              </a:spcBef>
              <a:buFont typeface="Wingdings"/>
              <a:buChar char=""/>
              <a:tabLst>
                <a:tab pos="425450" algn="l"/>
                <a:tab pos="426084" algn="l"/>
              </a:tabLst>
            </a:pPr>
            <a:r>
              <a:rPr dirty="0"/>
              <a:t>	</a:t>
            </a:r>
            <a:r>
              <a:rPr sz="2000" b="1" dirty="0">
                <a:latin typeface="Arial"/>
                <a:cs typeface="Arial"/>
              </a:rPr>
              <a:t>Gestion des compétences : se </a:t>
            </a:r>
            <a:r>
              <a:rPr sz="2000" b="1" spc="-5" dirty="0">
                <a:latin typeface="Arial"/>
                <a:cs typeface="Arial"/>
              </a:rPr>
              <a:t>développer </a:t>
            </a:r>
            <a:r>
              <a:rPr sz="2000" b="1" dirty="0">
                <a:latin typeface="Arial"/>
                <a:cs typeface="Arial"/>
              </a:rPr>
              <a:t>et </a:t>
            </a:r>
            <a:r>
              <a:rPr sz="2000" b="1" spc="-5" dirty="0">
                <a:latin typeface="Arial"/>
                <a:cs typeface="Arial"/>
              </a:rPr>
              <a:t>développer</a:t>
            </a:r>
            <a:r>
              <a:rPr sz="2000" b="1" spc="-170" dirty="0">
                <a:latin typeface="Arial"/>
                <a:cs typeface="Arial"/>
              </a:rPr>
              <a:t> </a:t>
            </a:r>
            <a:r>
              <a:rPr sz="2000" b="1" dirty="0">
                <a:latin typeface="Arial"/>
                <a:cs typeface="Arial"/>
              </a:rPr>
              <a:t>ses  équipes</a:t>
            </a:r>
            <a:endParaRPr sz="2000" dirty="0">
              <a:latin typeface="Arial"/>
              <a:cs typeface="Arial"/>
            </a:endParaRPr>
          </a:p>
          <a:p>
            <a:pPr>
              <a:lnSpc>
                <a:spcPct val="100000"/>
              </a:lnSpc>
              <a:buFont typeface="Wingdings"/>
              <a:buChar char=""/>
            </a:pPr>
            <a:endParaRPr sz="2200" dirty="0">
              <a:latin typeface="Arial"/>
              <a:cs typeface="Arial"/>
            </a:endParaRPr>
          </a:p>
          <a:p>
            <a:pPr>
              <a:lnSpc>
                <a:spcPct val="100000"/>
              </a:lnSpc>
              <a:spcBef>
                <a:spcPts val="40"/>
              </a:spcBef>
              <a:buFont typeface="Wingdings"/>
              <a:buChar char=""/>
            </a:pPr>
            <a:endParaRPr sz="1900" dirty="0">
              <a:latin typeface="Arial"/>
              <a:cs typeface="Arial"/>
            </a:endParaRPr>
          </a:p>
          <a:p>
            <a:pPr marL="355600" marR="781685" indent="-342900">
              <a:lnSpc>
                <a:spcPct val="100000"/>
              </a:lnSpc>
              <a:buFont typeface="Wingdings"/>
              <a:buChar char=""/>
              <a:tabLst>
                <a:tab pos="355600" algn="l"/>
              </a:tabLst>
            </a:pPr>
            <a:r>
              <a:rPr sz="2000" b="1" dirty="0">
                <a:latin typeface="Arial"/>
                <a:cs typeface="Arial"/>
              </a:rPr>
              <a:t>Concept de </a:t>
            </a:r>
            <a:r>
              <a:rPr sz="2000" b="1" i="1" dirty="0">
                <a:latin typeface="Arial"/>
                <a:cs typeface="Arial"/>
              </a:rPr>
              <a:t>l’Apprentissage tout au long de </a:t>
            </a:r>
            <a:r>
              <a:rPr sz="2000" b="1" i="1" spc="-5" dirty="0">
                <a:latin typeface="Arial"/>
                <a:cs typeface="Arial"/>
              </a:rPr>
              <a:t>la </a:t>
            </a:r>
            <a:r>
              <a:rPr sz="2000" b="1" i="1" dirty="0">
                <a:latin typeface="Arial"/>
                <a:cs typeface="Arial"/>
              </a:rPr>
              <a:t>vie</a:t>
            </a:r>
            <a:r>
              <a:rPr sz="2000" b="1" i="1" spc="-180" dirty="0">
                <a:latin typeface="Arial"/>
                <a:cs typeface="Arial"/>
              </a:rPr>
              <a:t> </a:t>
            </a:r>
            <a:r>
              <a:rPr sz="2000" b="1" dirty="0">
                <a:latin typeface="Arial"/>
                <a:cs typeface="Arial"/>
              </a:rPr>
              <a:t>pour  </a:t>
            </a:r>
            <a:r>
              <a:rPr sz="2000" b="1" spc="-5" dirty="0">
                <a:latin typeface="Arial"/>
                <a:cs typeface="Arial"/>
              </a:rPr>
              <a:t>évoluer </a:t>
            </a:r>
            <a:r>
              <a:rPr sz="2000" b="1" dirty="0">
                <a:latin typeface="Arial"/>
                <a:cs typeface="Arial"/>
              </a:rPr>
              <a:t>et </a:t>
            </a:r>
            <a:r>
              <a:rPr sz="2000" b="1" spc="-5" dirty="0">
                <a:latin typeface="Arial"/>
                <a:cs typeface="Arial"/>
              </a:rPr>
              <a:t>avoir </a:t>
            </a:r>
            <a:r>
              <a:rPr sz="2000" b="1" dirty="0">
                <a:latin typeface="Arial"/>
                <a:cs typeface="Arial"/>
              </a:rPr>
              <a:t>confiance en</a:t>
            </a:r>
            <a:r>
              <a:rPr sz="2000" b="1" spc="-50" dirty="0">
                <a:latin typeface="Arial"/>
                <a:cs typeface="Arial"/>
              </a:rPr>
              <a:t> </a:t>
            </a:r>
            <a:r>
              <a:rPr sz="2000" b="1" dirty="0">
                <a:latin typeface="Arial"/>
                <a:cs typeface="Arial"/>
              </a:rPr>
              <a:t>soi</a:t>
            </a:r>
            <a:endParaRPr sz="2000" dirty="0">
              <a:latin typeface="Arial"/>
              <a:cs typeface="Arial"/>
            </a:endParaRPr>
          </a:p>
          <a:p>
            <a:pPr marL="919480" lvl="1" indent="-449580">
              <a:lnSpc>
                <a:spcPct val="100000"/>
              </a:lnSpc>
              <a:spcBef>
                <a:spcPts val="480"/>
              </a:spcBef>
              <a:buFont typeface="Courier New"/>
              <a:buChar char="o"/>
              <a:tabLst>
                <a:tab pos="918844" algn="l"/>
                <a:tab pos="919480" algn="l"/>
              </a:tabLst>
            </a:pPr>
            <a:r>
              <a:rPr sz="2000" spc="-5" dirty="0">
                <a:latin typeface="Arial"/>
                <a:cs typeface="Arial"/>
              </a:rPr>
              <a:t>Bilan </a:t>
            </a:r>
            <a:r>
              <a:rPr sz="2000" dirty="0">
                <a:latin typeface="Arial"/>
                <a:cs typeface="Arial"/>
              </a:rPr>
              <a:t>de</a:t>
            </a:r>
            <a:r>
              <a:rPr sz="2000" spc="-10" dirty="0">
                <a:latin typeface="Arial"/>
                <a:cs typeface="Arial"/>
              </a:rPr>
              <a:t> </a:t>
            </a:r>
            <a:r>
              <a:rPr sz="2000" dirty="0">
                <a:latin typeface="Arial"/>
                <a:cs typeface="Arial"/>
              </a:rPr>
              <a:t>compétences</a:t>
            </a:r>
          </a:p>
          <a:p>
            <a:pPr marL="919480" lvl="1" indent="-449580">
              <a:lnSpc>
                <a:spcPct val="100000"/>
              </a:lnSpc>
              <a:spcBef>
                <a:spcPts val="480"/>
              </a:spcBef>
              <a:buFont typeface="Courier New"/>
              <a:buChar char="o"/>
              <a:tabLst>
                <a:tab pos="918844" algn="l"/>
                <a:tab pos="919480" algn="l"/>
              </a:tabLst>
            </a:pPr>
            <a:r>
              <a:rPr sz="2000" spc="-5" dirty="0">
                <a:latin typeface="Arial"/>
                <a:cs typeface="Arial"/>
              </a:rPr>
              <a:t>Notion d’intelligences</a:t>
            </a:r>
            <a:r>
              <a:rPr sz="2000" spc="-25" dirty="0">
                <a:latin typeface="Arial"/>
                <a:cs typeface="Arial"/>
              </a:rPr>
              <a:t> </a:t>
            </a:r>
            <a:r>
              <a:rPr sz="2000" spc="-5" dirty="0">
                <a:latin typeface="Arial"/>
                <a:cs typeface="Arial"/>
              </a:rPr>
              <a:t>multiples</a:t>
            </a:r>
            <a:endParaRPr sz="2000" dirty="0">
              <a:latin typeface="Arial"/>
              <a:cs typeface="Arial"/>
            </a:endParaRPr>
          </a:p>
          <a:p>
            <a:pPr marL="919480" lvl="1" indent="-449580">
              <a:lnSpc>
                <a:spcPct val="100000"/>
              </a:lnSpc>
              <a:spcBef>
                <a:spcPts val="480"/>
              </a:spcBef>
              <a:buFont typeface="Courier New"/>
              <a:buChar char="o"/>
              <a:tabLst>
                <a:tab pos="918844" algn="l"/>
                <a:tab pos="919480" algn="l"/>
              </a:tabLst>
            </a:pPr>
            <a:r>
              <a:rPr sz="2000" spc="-5" dirty="0">
                <a:latin typeface="Arial"/>
                <a:cs typeface="Arial"/>
              </a:rPr>
              <a:t>Plan </a:t>
            </a:r>
            <a:r>
              <a:rPr sz="2000" dirty="0">
                <a:latin typeface="Arial"/>
                <a:cs typeface="Arial"/>
              </a:rPr>
              <a:t>de</a:t>
            </a:r>
            <a:r>
              <a:rPr sz="2000" spc="-20" dirty="0">
                <a:latin typeface="Arial"/>
                <a:cs typeface="Arial"/>
              </a:rPr>
              <a:t> </a:t>
            </a:r>
            <a:r>
              <a:rPr sz="2000" dirty="0">
                <a:latin typeface="Arial"/>
                <a:cs typeface="Arial"/>
              </a:rPr>
              <a:t>carrière</a:t>
            </a:r>
          </a:p>
          <a:p>
            <a:pPr marL="919480" lvl="1" indent="-449580">
              <a:lnSpc>
                <a:spcPct val="100000"/>
              </a:lnSpc>
              <a:spcBef>
                <a:spcPts val="480"/>
              </a:spcBef>
              <a:buFont typeface="Courier New"/>
              <a:buChar char="o"/>
              <a:tabLst>
                <a:tab pos="918844" algn="l"/>
                <a:tab pos="919480" algn="l"/>
              </a:tabLst>
            </a:pPr>
            <a:r>
              <a:rPr sz="2000" spc="-5" dirty="0">
                <a:latin typeface="Arial"/>
                <a:cs typeface="Arial"/>
              </a:rPr>
              <a:t>Formation</a:t>
            </a:r>
            <a:endParaRPr sz="20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0782" y="1320366"/>
            <a:ext cx="5210175" cy="350737"/>
          </a:xfrm>
          <a:prstGeom prst="rect">
            <a:avLst/>
          </a:prstGeom>
        </p:spPr>
        <p:txBody>
          <a:bodyPr vert="horz" wrap="square" lIns="0" tIns="12065" rIns="0" bIns="0" rtlCol="0">
            <a:spAutoFit/>
          </a:bodyPr>
          <a:lstStyle/>
          <a:p>
            <a:pPr marL="12700" algn="ctr">
              <a:lnSpc>
                <a:spcPct val="100000"/>
              </a:lnSpc>
              <a:spcBef>
                <a:spcPts val="95"/>
              </a:spcBef>
            </a:pPr>
            <a:r>
              <a:rPr sz="2200" b="1" dirty="0">
                <a:solidFill>
                  <a:srgbClr val="660066"/>
                </a:solidFill>
                <a:latin typeface="Arial" panose="020B0604020202020204" pitchFamily="34" charset="0"/>
                <a:ea typeface="+mn-ea"/>
                <a:cs typeface="Arial" panose="020B0604020202020204" pitchFamily="34" charset="0"/>
              </a:rPr>
              <a:t>V.2 - STRATÉGIES PERSONNELLES</a:t>
            </a:r>
          </a:p>
        </p:txBody>
      </p:sp>
      <p:sp>
        <p:nvSpPr>
          <p:cNvPr id="7" name="object 7"/>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8" name="object 8"/>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9" name="object 9"/>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31</a:t>
            </a:fld>
            <a:endParaRPr dirty="0"/>
          </a:p>
        </p:txBody>
      </p:sp>
      <p:sp>
        <p:nvSpPr>
          <p:cNvPr id="4" name="object 4"/>
          <p:cNvSpPr txBox="1"/>
          <p:nvPr/>
        </p:nvSpPr>
        <p:spPr>
          <a:xfrm>
            <a:off x="868237" y="2492896"/>
            <a:ext cx="7715267" cy="351378"/>
          </a:xfrm>
          <a:prstGeom prst="rect">
            <a:avLst/>
          </a:prstGeom>
        </p:spPr>
        <p:txBody>
          <a:bodyPr vert="horz" wrap="square" lIns="0" tIns="12700" rIns="0" bIns="0" rtlCol="0">
            <a:spAutoFit/>
          </a:bodyPr>
          <a:lstStyle/>
          <a:p>
            <a:pPr marL="12700">
              <a:lnSpc>
                <a:spcPct val="100000"/>
              </a:lnSpc>
              <a:spcBef>
                <a:spcPts val="100"/>
              </a:spcBef>
            </a:pPr>
            <a:r>
              <a:rPr lang="fr-FR" sz="2200" b="1" spc="-5" dirty="0">
                <a:latin typeface="Arial"/>
                <a:cs typeface="Arial"/>
              </a:rPr>
              <a:t>V</a:t>
            </a:r>
            <a:r>
              <a:rPr sz="2200" b="1" spc="-5" dirty="0">
                <a:latin typeface="Arial"/>
                <a:cs typeface="Arial"/>
              </a:rPr>
              <a:t>.2.1 </a:t>
            </a:r>
            <a:r>
              <a:rPr sz="2200" b="1" dirty="0">
                <a:latin typeface="Arial"/>
                <a:cs typeface="Arial"/>
              </a:rPr>
              <a:t>- </a:t>
            </a:r>
            <a:r>
              <a:rPr sz="2200" b="1" spc="-5" dirty="0">
                <a:latin typeface="Arial"/>
                <a:cs typeface="Arial"/>
              </a:rPr>
              <a:t>Contrôler et maîtriser </a:t>
            </a:r>
            <a:r>
              <a:rPr sz="2200" b="1" spc="-10" dirty="0">
                <a:latin typeface="Arial"/>
                <a:cs typeface="Arial"/>
              </a:rPr>
              <a:t>ses pensées </a:t>
            </a:r>
            <a:r>
              <a:rPr sz="2200" b="1" spc="-5" dirty="0">
                <a:latin typeface="Arial"/>
                <a:cs typeface="Arial"/>
              </a:rPr>
              <a:t>et </a:t>
            </a:r>
            <a:r>
              <a:rPr sz="2200" b="1" spc="-10" dirty="0">
                <a:latin typeface="Arial"/>
                <a:cs typeface="Arial"/>
              </a:rPr>
              <a:t>ses</a:t>
            </a:r>
            <a:r>
              <a:rPr sz="2200" b="1" spc="60" dirty="0">
                <a:latin typeface="Arial"/>
                <a:cs typeface="Arial"/>
              </a:rPr>
              <a:t> </a:t>
            </a:r>
            <a:r>
              <a:rPr sz="2200" b="1" spc="-5" dirty="0">
                <a:latin typeface="Arial"/>
                <a:cs typeface="Arial"/>
              </a:rPr>
              <a:t>émotions</a:t>
            </a:r>
            <a:endParaRPr sz="2200" dirty="0">
              <a:latin typeface="Arial"/>
              <a:cs typeface="Arial"/>
            </a:endParaRPr>
          </a:p>
        </p:txBody>
      </p:sp>
      <p:sp>
        <p:nvSpPr>
          <p:cNvPr id="6" name="object 6"/>
          <p:cNvSpPr txBox="1"/>
          <p:nvPr/>
        </p:nvSpPr>
        <p:spPr>
          <a:xfrm>
            <a:off x="909447" y="3838038"/>
            <a:ext cx="7325106" cy="351378"/>
          </a:xfrm>
          <a:prstGeom prst="rect">
            <a:avLst/>
          </a:prstGeom>
        </p:spPr>
        <p:txBody>
          <a:bodyPr vert="horz" wrap="square" lIns="0" tIns="12700" rIns="0" bIns="0" rtlCol="0">
            <a:spAutoFit/>
          </a:bodyPr>
          <a:lstStyle/>
          <a:p>
            <a:pPr marL="12700">
              <a:lnSpc>
                <a:spcPct val="100000"/>
              </a:lnSpc>
              <a:spcBef>
                <a:spcPts val="100"/>
              </a:spcBef>
            </a:pPr>
            <a:r>
              <a:rPr lang="fr-FR" sz="2200" b="1" spc="-5" dirty="0">
                <a:latin typeface="Arial"/>
                <a:cs typeface="Arial"/>
              </a:rPr>
              <a:t>V</a:t>
            </a:r>
            <a:r>
              <a:rPr sz="2200" b="1" spc="-5" dirty="0">
                <a:latin typeface="Arial"/>
                <a:cs typeface="Arial"/>
              </a:rPr>
              <a:t>.2.2 </a:t>
            </a:r>
            <a:r>
              <a:rPr sz="2200" b="1" dirty="0">
                <a:latin typeface="Arial"/>
                <a:cs typeface="Arial"/>
              </a:rPr>
              <a:t>- </a:t>
            </a:r>
            <a:r>
              <a:rPr sz="2200" b="1" spc="-5" dirty="0">
                <a:latin typeface="Arial"/>
                <a:cs typeface="Arial"/>
              </a:rPr>
              <a:t>Hygiène et équilibre </a:t>
            </a:r>
            <a:r>
              <a:rPr sz="2200" b="1" dirty="0">
                <a:latin typeface="Arial"/>
                <a:cs typeface="Arial"/>
              </a:rPr>
              <a:t>de</a:t>
            </a:r>
            <a:r>
              <a:rPr sz="2200" b="1" spc="-65" dirty="0">
                <a:latin typeface="Arial"/>
                <a:cs typeface="Arial"/>
              </a:rPr>
              <a:t> </a:t>
            </a:r>
            <a:r>
              <a:rPr sz="2200" b="1" spc="-15" dirty="0">
                <a:latin typeface="Arial"/>
                <a:cs typeface="Arial"/>
              </a:rPr>
              <a:t>vie</a:t>
            </a:r>
            <a:endParaRPr sz="22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852539"/>
            <a:ext cx="7886700" cy="350737"/>
          </a:xfrm>
          <a:prstGeom prst="rect">
            <a:avLst/>
          </a:prstGeom>
        </p:spPr>
        <p:txBody>
          <a:bodyPr vert="horz" wrap="square" lIns="0" tIns="12065" rIns="0" bIns="0" rtlCol="0">
            <a:spAutoFit/>
          </a:bodyPr>
          <a:lstStyle/>
          <a:p>
            <a:pPr marL="12700" marR="5080" algn="ctr">
              <a:lnSpc>
                <a:spcPct val="100000"/>
              </a:lnSpc>
              <a:spcBef>
                <a:spcPts val="95"/>
              </a:spcBef>
            </a:pPr>
            <a:r>
              <a:rPr sz="2200" b="1" dirty="0">
                <a:solidFill>
                  <a:srgbClr val="660066"/>
                </a:solidFill>
                <a:latin typeface="Arial" panose="020B0604020202020204" pitchFamily="34" charset="0"/>
                <a:ea typeface="+mn-ea"/>
                <a:cs typeface="Arial" panose="020B0604020202020204" pitchFamily="34" charset="0"/>
              </a:rPr>
              <a:t>V.2.1 - CONTRÔLER ET MAÎTRISER SES  PENSÉES</a:t>
            </a:r>
          </a:p>
        </p:txBody>
      </p:sp>
      <p:sp>
        <p:nvSpPr>
          <p:cNvPr id="3" name="object 3"/>
          <p:cNvSpPr txBox="1">
            <a:spLocks noGrp="1"/>
          </p:cNvSpPr>
          <p:nvPr>
            <p:ph idx="1"/>
          </p:nvPr>
        </p:nvSpPr>
        <p:spPr>
          <a:xfrm>
            <a:off x="628650" y="2132856"/>
            <a:ext cx="7886700" cy="1910779"/>
          </a:xfrm>
          <a:prstGeom prst="rect">
            <a:avLst/>
          </a:prstGeom>
        </p:spPr>
        <p:txBody>
          <a:bodyPr vert="horz" wrap="square" lIns="0" tIns="12700" rIns="0" bIns="0" rtlCol="0">
            <a:spAutoFit/>
          </a:bodyPr>
          <a:lstStyle/>
          <a:p>
            <a:pPr algn="ctr">
              <a:lnSpc>
                <a:spcPct val="100000"/>
              </a:lnSpc>
              <a:spcBef>
                <a:spcPts val="100"/>
              </a:spcBef>
            </a:pPr>
            <a:r>
              <a:rPr sz="2200" dirty="0"/>
              <a:t>« </a:t>
            </a:r>
            <a:r>
              <a:rPr sz="2200" spc="-5" dirty="0"/>
              <a:t>Ce </a:t>
            </a:r>
            <a:r>
              <a:rPr sz="2200" dirty="0"/>
              <a:t>ne </a:t>
            </a:r>
            <a:r>
              <a:rPr sz="2200" spc="-5" dirty="0"/>
              <a:t>sont pas les </a:t>
            </a:r>
            <a:r>
              <a:rPr sz="2200" spc="-10" dirty="0"/>
              <a:t>événements </a:t>
            </a:r>
            <a:r>
              <a:rPr sz="2200" dirty="0"/>
              <a:t>qui </a:t>
            </a:r>
            <a:r>
              <a:rPr sz="2200" spc="-5" dirty="0"/>
              <a:t>perturbent les hommes,</a:t>
            </a:r>
            <a:r>
              <a:rPr sz="2200" spc="10" dirty="0"/>
              <a:t> </a:t>
            </a:r>
            <a:r>
              <a:rPr sz="2200" spc="-5" dirty="0" err="1"/>
              <a:t>mais</a:t>
            </a:r>
            <a:r>
              <a:rPr lang="fr-FR" sz="2200" spc="-5" dirty="0"/>
              <a:t> </a:t>
            </a:r>
            <a:r>
              <a:rPr sz="2200" spc="-5" dirty="0" err="1"/>
              <a:t>l’idée</a:t>
            </a:r>
            <a:r>
              <a:rPr sz="2200" spc="-5" dirty="0"/>
              <a:t> </a:t>
            </a:r>
            <a:r>
              <a:rPr sz="2200" dirty="0"/>
              <a:t>qu’ils </a:t>
            </a:r>
            <a:r>
              <a:rPr sz="2200" spc="-5" dirty="0"/>
              <a:t>s’en </a:t>
            </a:r>
            <a:r>
              <a:rPr sz="2200" dirty="0"/>
              <a:t>font</a:t>
            </a:r>
            <a:r>
              <a:rPr sz="2200" spc="-45" dirty="0"/>
              <a:t> </a:t>
            </a:r>
            <a:r>
              <a:rPr sz="2200" dirty="0"/>
              <a:t>»</a:t>
            </a:r>
          </a:p>
          <a:p>
            <a:pPr>
              <a:lnSpc>
                <a:spcPct val="100000"/>
              </a:lnSpc>
            </a:pPr>
            <a:endParaRPr sz="2200" dirty="0"/>
          </a:p>
          <a:p>
            <a:pPr>
              <a:lnSpc>
                <a:spcPct val="100000"/>
              </a:lnSpc>
              <a:spcBef>
                <a:spcPts val="5"/>
              </a:spcBef>
            </a:pPr>
            <a:endParaRPr sz="2200" dirty="0"/>
          </a:p>
          <a:p>
            <a:pPr marL="0" indent="0" algn="ctr">
              <a:lnSpc>
                <a:spcPct val="100000"/>
              </a:lnSpc>
              <a:buNone/>
            </a:pPr>
            <a:r>
              <a:rPr sz="2200" spc="-5" dirty="0"/>
              <a:t>Epictète (1</a:t>
            </a:r>
            <a:r>
              <a:rPr sz="2200" spc="-7" baseline="25462" dirty="0"/>
              <a:t>er </a:t>
            </a:r>
            <a:r>
              <a:rPr sz="2200" spc="-5" dirty="0"/>
              <a:t>siècle </a:t>
            </a:r>
            <a:r>
              <a:rPr sz="2200" spc="-15" dirty="0"/>
              <a:t>avant</a:t>
            </a:r>
            <a:r>
              <a:rPr sz="2200" spc="-135" dirty="0"/>
              <a:t> </a:t>
            </a:r>
            <a:r>
              <a:rPr sz="2200" spc="-5" dirty="0"/>
              <a:t>JC)</a:t>
            </a:r>
            <a:endParaRPr sz="2200" dirty="0"/>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2107" y="692696"/>
            <a:ext cx="48139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Arial"/>
                <a:cs typeface="Arial"/>
              </a:rPr>
              <a:t>CONTRÔLER </a:t>
            </a:r>
            <a:r>
              <a:rPr sz="1800" b="1" dirty="0">
                <a:solidFill>
                  <a:srgbClr val="FF0000"/>
                </a:solidFill>
                <a:latin typeface="Arial"/>
                <a:cs typeface="Arial"/>
              </a:rPr>
              <a:t>ET </a:t>
            </a:r>
            <a:r>
              <a:rPr sz="1800" b="1" spc="-10" dirty="0">
                <a:solidFill>
                  <a:srgbClr val="FF0000"/>
                </a:solidFill>
                <a:latin typeface="Arial"/>
                <a:cs typeface="Arial"/>
              </a:rPr>
              <a:t>MAÎTRISER </a:t>
            </a:r>
            <a:r>
              <a:rPr sz="1800" b="1" dirty="0">
                <a:solidFill>
                  <a:srgbClr val="FF0000"/>
                </a:solidFill>
                <a:latin typeface="Arial"/>
                <a:cs typeface="Arial"/>
              </a:rPr>
              <a:t>SES</a:t>
            </a:r>
            <a:r>
              <a:rPr sz="1800" b="1" spc="35" dirty="0">
                <a:solidFill>
                  <a:srgbClr val="FF0000"/>
                </a:solidFill>
                <a:latin typeface="Arial"/>
                <a:cs typeface="Arial"/>
              </a:rPr>
              <a:t> </a:t>
            </a:r>
            <a:r>
              <a:rPr sz="1800" b="1" spc="-5" dirty="0">
                <a:solidFill>
                  <a:srgbClr val="FF0000"/>
                </a:solidFill>
                <a:latin typeface="Arial"/>
                <a:cs typeface="Arial"/>
              </a:rPr>
              <a:t>PENSÉES</a:t>
            </a:r>
            <a:endParaRPr sz="1800" dirty="0">
              <a:latin typeface="Arial"/>
              <a:cs typeface="Arial"/>
            </a:endParaRP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33</a:t>
            </a:fld>
            <a:endParaRPr dirty="0"/>
          </a:p>
        </p:txBody>
      </p:sp>
      <p:sp>
        <p:nvSpPr>
          <p:cNvPr id="3" name="object 3"/>
          <p:cNvSpPr txBox="1"/>
          <p:nvPr/>
        </p:nvSpPr>
        <p:spPr>
          <a:xfrm>
            <a:off x="758062" y="1599882"/>
            <a:ext cx="7256780" cy="2647950"/>
          </a:xfrm>
          <a:prstGeom prst="rect">
            <a:avLst/>
          </a:prstGeom>
        </p:spPr>
        <p:txBody>
          <a:bodyPr vert="horz" wrap="square" lIns="0" tIns="13335" rIns="0" bIns="0" rtlCol="0">
            <a:spAutoFit/>
          </a:bodyPr>
          <a:lstStyle/>
          <a:p>
            <a:pPr marL="463550" marR="5080" indent="-451484">
              <a:lnSpc>
                <a:spcPct val="100000"/>
              </a:lnSpc>
              <a:spcBef>
                <a:spcPts val="105"/>
              </a:spcBef>
              <a:tabLst>
                <a:tab pos="463550" algn="l"/>
              </a:tabLst>
            </a:pPr>
            <a:r>
              <a:rPr sz="2000" dirty="0">
                <a:solidFill>
                  <a:srgbClr val="3399FF"/>
                </a:solidFill>
                <a:latin typeface="Wingdings"/>
                <a:cs typeface="Wingdings"/>
              </a:rPr>
              <a:t></a:t>
            </a:r>
            <a:r>
              <a:rPr sz="2000" dirty="0">
                <a:solidFill>
                  <a:srgbClr val="3399FF"/>
                </a:solidFill>
                <a:latin typeface="Times New Roman"/>
                <a:cs typeface="Times New Roman"/>
              </a:rPr>
              <a:t>	</a:t>
            </a:r>
            <a:r>
              <a:rPr sz="2000" b="1" dirty="0">
                <a:latin typeface="Arial"/>
                <a:cs typeface="Arial"/>
              </a:rPr>
              <a:t>Ce </a:t>
            </a:r>
            <a:r>
              <a:rPr sz="2000" b="1" spc="-5" dirty="0">
                <a:latin typeface="Arial"/>
                <a:cs typeface="Arial"/>
              </a:rPr>
              <a:t>n’est </a:t>
            </a:r>
            <a:r>
              <a:rPr sz="2000" b="1" dirty="0">
                <a:latin typeface="Arial"/>
                <a:cs typeface="Arial"/>
              </a:rPr>
              <a:t>pas </a:t>
            </a:r>
            <a:r>
              <a:rPr sz="2000" b="1" spc="-5" dirty="0">
                <a:latin typeface="Arial"/>
                <a:cs typeface="Arial"/>
              </a:rPr>
              <a:t>le </a:t>
            </a:r>
            <a:r>
              <a:rPr sz="2000" b="1" dirty="0">
                <a:latin typeface="Arial"/>
                <a:cs typeface="Arial"/>
              </a:rPr>
              <a:t>stresseur </a:t>
            </a:r>
            <a:r>
              <a:rPr sz="2000" b="1" spc="-5" dirty="0">
                <a:latin typeface="Arial"/>
                <a:cs typeface="Arial"/>
              </a:rPr>
              <a:t>qui déclenche le </a:t>
            </a:r>
            <a:r>
              <a:rPr sz="2000" b="1" dirty="0">
                <a:latin typeface="Arial"/>
                <a:cs typeface="Arial"/>
              </a:rPr>
              <a:t>stress </a:t>
            </a:r>
            <a:r>
              <a:rPr sz="2000" b="1" spc="-5" dirty="0">
                <a:latin typeface="Arial"/>
                <a:cs typeface="Arial"/>
              </a:rPr>
              <a:t>mais</a:t>
            </a:r>
            <a:r>
              <a:rPr sz="2000" b="1" spc="-135" dirty="0">
                <a:latin typeface="Arial"/>
                <a:cs typeface="Arial"/>
              </a:rPr>
              <a:t> </a:t>
            </a:r>
            <a:r>
              <a:rPr sz="2000" b="1" spc="-5" dirty="0">
                <a:latin typeface="Arial"/>
                <a:cs typeface="Arial"/>
              </a:rPr>
              <a:t>la  </a:t>
            </a:r>
            <a:r>
              <a:rPr sz="2000" b="1" dirty="0">
                <a:latin typeface="Arial"/>
                <a:cs typeface="Arial"/>
              </a:rPr>
              <a:t>façon dont on </a:t>
            </a:r>
            <a:r>
              <a:rPr sz="2000" b="1" spc="-15" dirty="0">
                <a:latin typeface="Arial"/>
                <a:cs typeface="Arial"/>
              </a:rPr>
              <a:t>va</a:t>
            </a:r>
            <a:r>
              <a:rPr sz="2000" b="1" spc="-35" dirty="0">
                <a:latin typeface="Arial"/>
                <a:cs typeface="Arial"/>
              </a:rPr>
              <a:t> </a:t>
            </a:r>
            <a:r>
              <a:rPr sz="2000" b="1" spc="-5" dirty="0">
                <a:latin typeface="Arial"/>
                <a:cs typeface="Arial"/>
              </a:rPr>
              <a:t>l’évaluer</a:t>
            </a:r>
            <a:endParaRPr sz="2000">
              <a:latin typeface="Arial"/>
              <a:cs typeface="Arial"/>
            </a:endParaRPr>
          </a:p>
          <a:p>
            <a:pPr>
              <a:lnSpc>
                <a:spcPct val="100000"/>
              </a:lnSpc>
              <a:spcBef>
                <a:spcPts val="15"/>
              </a:spcBef>
            </a:pPr>
            <a:endParaRPr sz="2700">
              <a:latin typeface="Arial"/>
              <a:cs typeface="Arial"/>
            </a:endParaRPr>
          </a:p>
          <a:p>
            <a:pPr marL="12700">
              <a:lnSpc>
                <a:spcPct val="100000"/>
              </a:lnSpc>
              <a:tabLst>
                <a:tab pos="463550" algn="l"/>
              </a:tabLst>
            </a:pPr>
            <a:r>
              <a:rPr sz="2000" dirty="0">
                <a:solidFill>
                  <a:srgbClr val="3399FF"/>
                </a:solidFill>
                <a:latin typeface="Wingdings"/>
                <a:cs typeface="Wingdings"/>
              </a:rPr>
              <a:t></a:t>
            </a:r>
            <a:r>
              <a:rPr sz="2000" dirty="0">
                <a:solidFill>
                  <a:srgbClr val="3399FF"/>
                </a:solidFill>
                <a:latin typeface="Times New Roman"/>
                <a:cs typeface="Times New Roman"/>
              </a:rPr>
              <a:t>	</a:t>
            </a:r>
            <a:r>
              <a:rPr sz="2000" b="1" dirty="0">
                <a:solidFill>
                  <a:srgbClr val="001F5F"/>
                </a:solidFill>
                <a:latin typeface="Arial"/>
                <a:cs typeface="Arial"/>
              </a:rPr>
              <a:t>Ce sont donc nos pensées qui produisent </a:t>
            </a:r>
            <a:r>
              <a:rPr sz="2000" b="1" spc="-5" dirty="0">
                <a:solidFill>
                  <a:srgbClr val="001F5F"/>
                </a:solidFill>
                <a:latin typeface="Arial"/>
                <a:cs typeface="Arial"/>
              </a:rPr>
              <a:t>le</a:t>
            </a:r>
            <a:r>
              <a:rPr sz="2000" b="1" spc="-120" dirty="0">
                <a:solidFill>
                  <a:srgbClr val="001F5F"/>
                </a:solidFill>
                <a:latin typeface="Arial"/>
                <a:cs typeface="Arial"/>
              </a:rPr>
              <a:t> </a:t>
            </a:r>
            <a:r>
              <a:rPr sz="2000" b="1" dirty="0">
                <a:solidFill>
                  <a:srgbClr val="001F5F"/>
                </a:solidFill>
                <a:latin typeface="Arial"/>
                <a:cs typeface="Arial"/>
              </a:rPr>
              <a:t>stress</a:t>
            </a:r>
            <a:endParaRPr sz="2000">
              <a:latin typeface="Arial"/>
              <a:cs typeface="Arial"/>
            </a:endParaRPr>
          </a:p>
          <a:p>
            <a:pPr>
              <a:lnSpc>
                <a:spcPct val="100000"/>
              </a:lnSpc>
              <a:spcBef>
                <a:spcPts val="15"/>
              </a:spcBef>
            </a:pPr>
            <a:endParaRPr sz="2700">
              <a:latin typeface="Arial"/>
              <a:cs typeface="Arial"/>
            </a:endParaRPr>
          </a:p>
          <a:p>
            <a:pPr marL="463550" marR="187325" indent="-451484">
              <a:lnSpc>
                <a:spcPct val="100000"/>
              </a:lnSpc>
              <a:tabLst>
                <a:tab pos="463550" algn="l"/>
              </a:tabLst>
            </a:pPr>
            <a:r>
              <a:rPr sz="2000" dirty="0">
                <a:solidFill>
                  <a:srgbClr val="3399FF"/>
                </a:solidFill>
                <a:latin typeface="Wingdings"/>
                <a:cs typeface="Wingdings"/>
              </a:rPr>
              <a:t></a:t>
            </a:r>
            <a:r>
              <a:rPr sz="2000" dirty="0">
                <a:solidFill>
                  <a:srgbClr val="3399FF"/>
                </a:solidFill>
                <a:latin typeface="Times New Roman"/>
                <a:cs typeface="Times New Roman"/>
              </a:rPr>
              <a:t>	</a:t>
            </a:r>
            <a:r>
              <a:rPr sz="2000" b="1" spc="-5" dirty="0">
                <a:latin typeface="Arial"/>
                <a:cs typeface="Arial"/>
              </a:rPr>
              <a:t>Il </a:t>
            </a:r>
            <a:r>
              <a:rPr sz="2000" b="1" dirty="0">
                <a:latin typeface="Arial"/>
                <a:cs typeface="Arial"/>
              </a:rPr>
              <a:t>faut </a:t>
            </a:r>
            <a:r>
              <a:rPr sz="2000" b="1" spc="-5" dirty="0">
                <a:latin typeface="Arial"/>
                <a:cs typeface="Arial"/>
              </a:rPr>
              <a:t>analyser la situation, identifier l’émotion qu’elle  </a:t>
            </a:r>
            <a:r>
              <a:rPr sz="2000" b="1" dirty="0">
                <a:latin typeface="Arial"/>
                <a:cs typeface="Arial"/>
              </a:rPr>
              <a:t>génère et les pensées </a:t>
            </a:r>
            <a:r>
              <a:rPr sz="2000" b="1" spc="-5" dirty="0">
                <a:latin typeface="Arial"/>
                <a:cs typeface="Arial"/>
              </a:rPr>
              <a:t>qui </a:t>
            </a:r>
            <a:r>
              <a:rPr sz="2000" b="1" spc="-10" dirty="0">
                <a:latin typeface="Arial"/>
                <a:cs typeface="Arial"/>
              </a:rPr>
              <a:t>vous </a:t>
            </a:r>
            <a:r>
              <a:rPr sz="2000" b="1" spc="-5" dirty="0">
                <a:latin typeface="Arial"/>
                <a:cs typeface="Arial"/>
              </a:rPr>
              <a:t>viennent </a:t>
            </a:r>
            <a:r>
              <a:rPr sz="2000" b="1" dirty="0">
                <a:latin typeface="Arial"/>
                <a:cs typeface="Arial"/>
              </a:rPr>
              <a:t>à </a:t>
            </a:r>
            <a:r>
              <a:rPr sz="2000" b="1" spc="-5" dirty="0">
                <a:latin typeface="Arial"/>
                <a:cs typeface="Arial"/>
              </a:rPr>
              <a:t>l’esprit </a:t>
            </a:r>
            <a:r>
              <a:rPr sz="2000" b="1" spc="-10" dirty="0">
                <a:latin typeface="Arial"/>
                <a:cs typeface="Arial"/>
              </a:rPr>
              <a:t>(voir  </a:t>
            </a:r>
            <a:r>
              <a:rPr sz="2000" b="1" dirty="0">
                <a:latin typeface="Arial"/>
                <a:cs typeface="Arial"/>
              </a:rPr>
              <a:t>tableau).</a:t>
            </a:r>
            <a:endParaRPr sz="2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44645" y="566673"/>
            <a:ext cx="47072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Arial"/>
                <a:cs typeface="Arial"/>
              </a:rPr>
              <a:t>IDENTIFIER </a:t>
            </a:r>
            <a:r>
              <a:rPr sz="1800" b="1" dirty="0">
                <a:solidFill>
                  <a:srgbClr val="FF0000"/>
                </a:solidFill>
                <a:latin typeface="Arial"/>
                <a:cs typeface="Arial"/>
              </a:rPr>
              <a:t>SES </a:t>
            </a:r>
            <a:r>
              <a:rPr sz="1800" b="1" spc="-5" dirty="0">
                <a:solidFill>
                  <a:srgbClr val="FF0000"/>
                </a:solidFill>
                <a:latin typeface="Arial"/>
                <a:cs typeface="Arial"/>
              </a:rPr>
              <a:t>PENSÉES</a:t>
            </a:r>
            <a:r>
              <a:rPr sz="1800" b="1" dirty="0">
                <a:solidFill>
                  <a:srgbClr val="FF0000"/>
                </a:solidFill>
                <a:latin typeface="Arial"/>
                <a:cs typeface="Arial"/>
              </a:rPr>
              <a:t> </a:t>
            </a:r>
            <a:r>
              <a:rPr sz="1800" b="1" spc="-10" dirty="0">
                <a:solidFill>
                  <a:srgbClr val="FF0000"/>
                </a:solidFill>
                <a:latin typeface="Arial"/>
                <a:cs typeface="Arial"/>
              </a:rPr>
              <a:t>STRESSANTES</a:t>
            </a:r>
            <a:endParaRPr sz="18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6"/>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34</a:t>
            </a:fld>
            <a:endParaRPr dirty="0"/>
          </a:p>
        </p:txBody>
      </p:sp>
      <p:graphicFrame>
        <p:nvGraphicFramePr>
          <p:cNvPr id="3" name="object 3"/>
          <p:cNvGraphicFramePr>
            <a:graphicFrameLocks noGrp="1"/>
          </p:cNvGraphicFramePr>
          <p:nvPr/>
        </p:nvGraphicFramePr>
        <p:xfrm>
          <a:off x="136525" y="1204912"/>
          <a:ext cx="8570592" cy="4646611"/>
        </p:xfrm>
        <a:graphic>
          <a:graphicData uri="http://schemas.openxmlformats.org/drawingml/2006/table">
            <a:tbl>
              <a:tblPr firstRow="1" bandRow="1">
                <a:tableStyleId>{2D5ABB26-0587-4C30-8999-92F81FD0307C}</a:tableStyleId>
              </a:tblPr>
              <a:tblGrid>
                <a:gridCol w="1656714">
                  <a:extLst>
                    <a:ext uri="{9D8B030D-6E8A-4147-A177-3AD203B41FA5}">
                      <a16:colId xmlns:a16="http://schemas.microsoft.com/office/drawing/2014/main" val="20000"/>
                    </a:ext>
                  </a:extLst>
                </a:gridCol>
                <a:gridCol w="1848485">
                  <a:extLst>
                    <a:ext uri="{9D8B030D-6E8A-4147-A177-3AD203B41FA5}">
                      <a16:colId xmlns:a16="http://schemas.microsoft.com/office/drawing/2014/main" val="20001"/>
                    </a:ext>
                  </a:extLst>
                </a:gridCol>
                <a:gridCol w="1544954">
                  <a:extLst>
                    <a:ext uri="{9D8B030D-6E8A-4147-A177-3AD203B41FA5}">
                      <a16:colId xmlns:a16="http://schemas.microsoft.com/office/drawing/2014/main" val="20002"/>
                    </a:ext>
                  </a:extLst>
                </a:gridCol>
                <a:gridCol w="1726564">
                  <a:extLst>
                    <a:ext uri="{9D8B030D-6E8A-4147-A177-3AD203B41FA5}">
                      <a16:colId xmlns:a16="http://schemas.microsoft.com/office/drawing/2014/main" val="20003"/>
                    </a:ext>
                  </a:extLst>
                </a:gridCol>
                <a:gridCol w="1793875">
                  <a:extLst>
                    <a:ext uri="{9D8B030D-6E8A-4147-A177-3AD203B41FA5}">
                      <a16:colId xmlns:a16="http://schemas.microsoft.com/office/drawing/2014/main" val="20004"/>
                    </a:ext>
                  </a:extLst>
                </a:gridCol>
              </a:tblGrid>
              <a:tr h="1433724">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359410">
                        <a:lnSpc>
                          <a:spcPct val="100000"/>
                        </a:lnSpc>
                        <a:spcBef>
                          <a:spcPts val="1310"/>
                        </a:spcBef>
                      </a:pPr>
                      <a:r>
                        <a:rPr sz="1400" spc="-15" dirty="0">
                          <a:latin typeface="Arial"/>
                          <a:cs typeface="Arial"/>
                        </a:rPr>
                        <a:t>SITUATION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spcBef>
                          <a:spcPts val="20"/>
                        </a:spcBef>
                      </a:pPr>
                      <a:endParaRPr sz="1200">
                        <a:latin typeface="Times New Roman"/>
                        <a:cs typeface="Times New Roman"/>
                      </a:endParaRPr>
                    </a:p>
                    <a:p>
                      <a:pPr marL="142875" marR="132715" indent="-4445" algn="ctr">
                        <a:lnSpc>
                          <a:spcPct val="100000"/>
                        </a:lnSpc>
                      </a:pPr>
                      <a:r>
                        <a:rPr sz="1400" spc="-5" dirty="0">
                          <a:latin typeface="Arial"/>
                          <a:cs typeface="Arial"/>
                        </a:rPr>
                        <a:t>PENSEE    </a:t>
                      </a:r>
                      <a:r>
                        <a:rPr sz="1400" spc="-15" dirty="0">
                          <a:latin typeface="Arial"/>
                          <a:cs typeface="Arial"/>
                        </a:rPr>
                        <a:t>AUTOMATIQUE </a:t>
                      </a:r>
                      <a:r>
                        <a:rPr sz="1400" dirty="0">
                          <a:latin typeface="Arial"/>
                          <a:cs typeface="Arial"/>
                        </a:rPr>
                        <a:t>ET  </a:t>
                      </a:r>
                      <a:r>
                        <a:rPr sz="1400" spc="-5" dirty="0">
                          <a:latin typeface="Arial"/>
                          <a:cs typeface="Arial"/>
                        </a:rPr>
                        <a:t>DEGRE DE  </a:t>
                      </a:r>
                      <a:r>
                        <a:rPr sz="1400" spc="-25" dirty="0">
                          <a:latin typeface="Arial"/>
                          <a:cs typeface="Arial"/>
                        </a:rPr>
                        <a:t>CROYANCE</a:t>
                      </a:r>
                      <a:endParaRPr sz="1400">
                        <a:latin typeface="Arial"/>
                        <a:cs typeface="Arial"/>
                      </a:endParaRPr>
                    </a:p>
                    <a:p>
                      <a:pPr algn="ctr">
                        <a:lnSpc>
                          <a:spcPct val="100000"/>
                        </a:lnSpc>
                      </a:pPr>
                      <a:r>
                        <a:rPr sz="1400" dirty="0">
                          <a:latin typeface="Arial"/>
                          <a:cs typeface="Arial"/>
                        </a:rPr>
                        <a:t>(0 à </a:t>
                      </a:r>
                      <a:r>
                        <a:rPr sz="1400" spc="-5" dirty="0">
                          <a:latin typeface="Arial"/>
                          <a:cs typeface="Arial"/>
                        </a:rPr>
                        <a:t>100</a:t>
                      </a:r>
                      <a:r>
                        <a:rPr sz="1400" spc="-95" dirty="0">
                          <a:latin typeface="Arial"/>
                          <a:cs typeface="Arial"/>
                        </a:rPr>
                        <a:t> </a:t>
                      </a:r>
                      <a:r>
                        <a:rPr sz="1400" dirty="0">
                          <a:latin typeface="Arial"/>
                          <a:cs typeface="Arial"/>
                        </a:rPr>
                        <a:t>%)</a:t>
                      </a:r>
                      <a:endParaRPr sz="1400">
                        <a:latin typeface="Arial"/>
                        <a:cs typeface="Arial"/>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1950">
                        <a:latin typeface="Times New Roman"/>
                        <a:cs typeface="Times New Roman"/>
                      </a:endParaRPr>
                    </a:p>
                    <a:p>
                      <a:pPr marL="176530" marR="165100" indent="-4445" algn="ctr">
                        <a:lnSpc>
                          <a:spcPct val="100000"/>
                        </a:lnSpc>
                      </a:pPr>
                      <a:r>
                        <a:rPr sz="1400" spc="-5" dirty="0">
                          <a:latin typeface="Arial"/>
                          <a:cs typeface="Arial"/>
                        </a:rPr>
                        <a:t>EMOTION  PRODUITE ET  INTENSITE</a:t>
                      </a:r>
                      <a:endParaRPr sz="1400">
                        <a:latin typeface="Arial"/>
                        <a:cs typeface="Arial"/>
                      </a:endParaRPr>
                    </a:p>
                    <a:p>
                      <a:pPr algn="ctr">
                        <a:lnSpc>
                          <a:spcPct val="100000"/>
                        </a:lnSpc>
                      </a:pPr>
                      <a:r>
                        <a:rPr sz="1400" dirty="0">
                          <a:latin typeface="Arial"/>
                          <a:cs typeface="Arial"/>
                        </a:rPr>
                        <a:t>(0 à</a:t>
                      </a:r>
                      <a:r>
                        <a:rPr sz="1400" spc="-65" dirty="0">
                          <a:latin typeface="Arial"/>
                          <a:cs typeface="Arial"/>
                        </a:rPr>
                        <a:t> </a:t>
                      </a:r>
                      <a:r>
                        <a:rPr sz="1400" spc="-5" dirty="0">
                          <a:latin typeface="Arial"/>
                          <a:cs typeface="Arial"/>
                        </a:rPr>
                        <a:t>10)</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spcBef>
                          <a:spcPts val="25"/>
                        </a:spcBef>
                      </a:pPr>
                      <a:endParaRPr sz="1200">
                        <a:latin typeface="Times New Roman"/>
                        <a:cs typeface="Times New Roman"/>
                      </a:endParaRPr>
                    </a:p>
                    <a:p>
                      <a:pPr marL="131445" marR="120014" indent="-3810" algn="ctr">
                        <a:lnSpc>
                          <a:spcPct val="100000"/>
                        </a:lnSpc>
                      </a:pPr>
                      <a:r>
                        <a:rPr sz="1400" spc="-5" dirty="0">
                          <a:latin typeface="Arial"/>
                          <a:cs typeface="Arial"/>
                        </a:rPr>
                        <a:t>PENSEE    </a:t>
                      </a:r>
                      <a:r>
                        <a:rPr sz="1400" spc="-25" dirty="0">
                          <a:latin typeface="Arial"/>
                          <a:cs typeface="Arial"/>
                        </a:rPr>
                        <a:t>ALTERNATIVE </a:t>
                      </a:r>
                      <a:r>
                        <a:rPr sz="1400" dirty="0">
                          <a:latin typeface="Arial"/>
                          <a:cs typeface="Arial"/>
                        </a:rPr>
                        <a:t>ET  </a:t>
                      </a:r>
                      <a:r>
                        <a:rPr sz="1400" spc="-5" dirty="0">
                          <a:latin typeface="Arial"/>
                          <a:cs typeface="Arial"/>
                        </a:rPr>
                        <a:t>DEGRE DE  </a:t>
                      </a:r>
                      <a:r>
                        <a:rPr sz="1400" spc="-25" dirty="0">
                          <a:latin typeface="Arial"/>
                          <a:cs typeface="Arial"/>
                        </a:rPr>
                        <a:t>CROYANCE</a:t>
                      </a:r>
                      <a:endParaRPr sz="1400">
                        <a:latin typeface="Arial"/>
                        <a:cs typeface="Arial"/>
                      </a:endParaRPr>
                    </a:p>
                    <a:p>
                      <a:pPr algn="ctr">
                        <a:lnSpc>
                          <a:spcPct val="100000"/>
                        </a:lnSpc>
                      </a:pPr>
                      <a:r>
                        <a:rPr sz="1400" dirty="0">
                          <a:latin typeface="Arial"/>
                          <a:cs typeface="Arial"/>
                        </a:rPr>
                        <a:t>(0 à </a:t>
                      </a:r>
                      <a:r>
                        <a:rPr sz="1400" spc="-5" dirty="0">
                          <a:latin typeface="Arial"/>
                          <a:cs typeface="Arial"/>
                        </a:rPr>
                        <a:t>100</a:t>
                      </a:r>
                      <a:r>
                        <a:rPr sz="1400" spc="-100" dirty="0">
                          <a:latin typeface="Arial"/>
                          <a:cs typeface="Arial"/>
                        </a:rPr>
                        <a:t> </a:t>
                      </a:r>
                      <a:r>
                        <a:rPr sz="1400" dirty="0">
                          <a:latin typeface="Arial"/>
                          <a:cs typeface="Arial"/>
                        </a:rPr>
                        <a:t>%)</a:t>
                      </a:r>
                      <a:endParaRPr sz="140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1500">
                        <a:latin typeface="Times New Roman"/>
                        <a:cs typeface="Times New Roman"/>
                      </a:endParaRPr>
                    </a:p>
                    <a:p>
                      <a:pPr>
                        <a:lnSpc>
                          <a:spcPct val="100000"/>
                        </a:lnSpc>
                        <a:spcBef>
                          <a:spcPts val="35"/>
                        </a:spcBef>
                      </a:pPr>
                      <a:endParaRPr sz="1150">
                        <a:latin typeface="Times New Roman"/>
                        <a:cs typeface="Times New Roman"/>
                      </a:endParaRPr>
                    </a:p>
                    <a:p>
                      <a:pPr marL="141605" marR="132715" algn="ctr">
                        <a:lnSpc>
                          <a:spcPct val="100000"/>
                        </a:lnSpc>
                        <a:spcBef>
                          <a:spcPts val="5"/>
                        </a:spcBef>
                      </a:pPr>
                      <a:r>
                        <a:rPr sz="1400" spc="-5" dirty="0">
                          <a:latin typeface="Arial"/>
                          <a:cs typeface="Arial"/>
                        </a:rPr>
                        <a:t>CONSEQUENCES  DE LA NOUVELLE  PENSEE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0"/>
                  </a:ext>
                </a:extLst>
              </a:tr>
              <a:tr h="1241342">
                <a:tc>
                  <a:txBody>
                    <a:bodyPr/>
                    <a:lstStyle/>
                    <a:p>
                      <a:pPr>
                        <a:lnSpc>
                          <a:spcPct val="100000"/>
                        </a:lnSpc>
                        <a:spcBef>
                          <a:spcPts val="30"/>
                        </a:spcBef>
                      </a:pPr>
                      <a:endParaRPr sz="2000">
                        <a:latin typeface="Times New Roman"/>
                        <a:cs typeface="Times New Roman"/>
                      </a:endParaRPr>
                    </a:p>
                    <a:p>
                      <a:pPr marL="146050" marR="138430" algn="ctr">
                        <a:lnSpc>
                          <a:spcPct val="100000"/>
                        </a:lnSpc>
                      </a:pPr>
                      <a:r>
                        <a:rPr sz="1400" b="1" dirty="0">
                          <a:latin typeface="Arial"/>
                          <a:cs typeface="Arial"/>
                        </a:rPr>
                        <a:t>On me</a:t>
                      </a:r>
                      <a:r>
                        <a:rPr sz="1400" b="1" spc="-85" dirty="0">
                          <a:latin typeface="Arial"/>
                          <a:cs typeface="Arial"/>
                        </a:rPr>
                        <a:t> </a:t>
                      </a:r>
                      <a:r>
                        <a:rPr sz="1400" b="1" spc="-5" dirty="0">
                          <a:latin typeface="Arial"/>
                          <a:cs typeface="Arial"/>
                        </a:rPr>
                        <a:t>contredit  </a:t>
                      </a:r>
                      <a:r>
                        <a:rPr sz="1400" b="1" dirty="0">
                          <a:latin typeface="Arial"/>
                          <a:cs typeface="Arial"/>
                        </a:rPr>
                        <a:t>lors </a:t>
                      </a:r>
                      <a:r>
                        <a:rPr sz="1400" b="1" spc="-5" dirty="0">
                          <a:latin typeface="Arial"/>
                          <a:cs typeface="Arial"/>
                        </a:rPr>
                        <a:t>d’une  réunion</a:t>
                      </a:r>
                      <a:endParaRPr sz="1400">
                        <a:latin typeface="Arial"/>
                        <a:cs typeface="Arial"/>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spcBef>
                          <a:spcPts val="5"/>
                        </a:spcBef>
                      </a:pPr>
                      <a:endParaRPr sz="1250">
                        <a:latin typeface="Times New Roman"/>
                        <a:cs typeface="Times New Roman"/>
                      </a:endParaRPr>
                    </a:p>
                    <a:p>
                      <a:pPr marL="202565" marR="187325" indent="95885">
                        <a:lnSpc>
                          <a:spcPct val="100000"/>
                        </a:lnSpc>
                        <a:spcBef>
                          <a:spcPts val="5"/>
                        </a:spcBef>
                      </a:pPr>
                      <a:r>
                        <a:rPr sz="1400" b="1" dirty="0">
                          <a:latin typeface="Arial"/>
                          <a:cs typeface="Arial"/>
                        </a:rPr>
                        <a:t>« Il fait </a:t>
                      </a:r>
                      <a:r>
                        <a:rPr sz="1400" b="1" spc="-5" dirty="0">
                          <a:latin typeface="Arial"/>
                          <a:cs typeface="Arial"/>
                        </a:rPr>
                        <a:t>ça </a:t>
                      </a:r>
                      <a:r>
                        <a:rPr sz="1400" b="1" spc="-10" dirty="0">
                          <a:latin typeface="Arial"/>
                          <a:cs typeface="Arial"/>
                        </a:rPr>
                        <a:t>pour  m’ennuyer </a:t>
                      </a:r>
                      <a:r>
                        <a:rPr sz="1400" b="1" dirty="0">
                          <a:latin typeface="Arial"/>
                          <a:cs typeface="Arial"/>
                        </a:rPr>
                        <a:t>»</a:t>
                      </a:r>
                      <a:r>
                        <a:rPr sz="1400" b="1" spc="-45" dirty="0">
                          <a:latin typeface="Arial"/>
                          <a:cs typeface="Arial"/>
                        </a:rPr>
                        <a:t> </a:t>
                      </a:r>
                      <a:r>
                        <a:rPr sz="1400" b="1" spc="-5" dirty="0">
                          <a:latin typeface="Arial"/>
                          <a:cs typeface="Arial"/>
                        </a:rPr>
                        <a:t>90%</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spcBef>
                          <a:spcPts val="5"/>
                        </a:spcBef>
                      </a:pPr>
                      <a:endParaRPr sz="1250">
                        <a:latin typeface="Times New Roman"/>
                        <a:cs typeface="Times New Roman"/>
                      </a:endParaRPr>
                    </a:p>
                    <a:p>
                      <a:pPr marL="318135">
                        <a:lnSpc>
                          <a:spcPct val="100000"/>
                        </a:lnSpc>
                        <a:spcBef>
                          <a:spcPts val="5"/>
                        </a:spcBef>
                      </a:pPr>
                      <a:r>
                        <a:rPr sz="1400" b="1" spc="-10" dirty="0">
                          <a:latin typeface="Arial"/>
                          <a:cs typeface="Arial"/>
                        </a:rPr>
                        <a:t>Anxiété </a:t>
                      </a:r>
                      <a:r>
                        <a:rPr sz="1400" b="1" dirty="0">
                          <a:latin typeface="Arial"/>
                          <a:cs typeface="Arial"/>
                        </a:rPr>
                        <a:t>(4)</a:t>
                      </a:r>
                      <a:endParaRPr sz="1400">
                        <a:latin typeface="Arial"/>
                        <a:cs typeface="Arial"/>
                      </a:endParaRPr>
                    </a:p>
                    <a:p>
                      <a:pPr marL="362585">
                        <a:lnSpc>
                          <a:spcPct val="100000"/>
                        </a:lnSpc>
                      </a:pPr>
                      <a:r>
                        <a:rPr sz="1400" b="1" spc="-5" dirty="0">
                          <a:latin typeface="Arial"/>
                          <a:cs typeface="Arial"/>
                        </a:rPr>
                        <a:t>Colère</a:t>
                      </a:r>
                      <a:r>
                        <a:rPr sz="1400" b="1" spc="-30" dirty="0">
                          <a:latin typeface="Arial"/>
                          <a:cs typeface="Arial"/>
                        </a:rPr>
                        <a:t> </a:t>
                      </a:r>
                      <a:r>
                        <a:rPr sz="1400" b="1" dirty="0">
                          <a:latin typeface="Arial"/>
                          <a:cs typeface="Arial"/>
                        </a:rPr>
                        <a:t>(7)</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2000">
                        <a:latin typeface="Times New Roman"/>
                        <a:cs typeface="Times New Roman"/>
                      </a:endParaRPr>
                    </a:p>
                    <a:p>
                      <a:pPr marL="139700" marR="132080" algn="ctr">
                        <a:lnSpc>
                          <a:spcPct val="100000"/>
                        </a:lnSpc>
                      </a:pPr>
                      <a:r>
                        <a:rPr sz="1400" b="1" dirty="0">
                          <a:latin typeface="Arial"/>
                          <a:cs typeface="Arial"/>
                        </a:rPr>
                        <a:t>«Il a le </a:t>
                      </a:r>
                      <a:r>
                        <a:rPr sz="1400" b="1" spc="-5" dirty="0">
                          <a:latin typeface="Arial"/>
                          <a:cs typeface="Arial"/>
                        </a:rPr>
                        <a:t>droit de  </a:t>
                      </a:r>
                      <a:r>
                        <a:rPr sz="1400" b="1" spc="-10" dirty="0">
                          <a:latin typeface="Arial"/>
                          <a:cs typeface="Arial"/>
                        </a:rPr>
                        <a:t>donner </a:t>
                      </a:r>
                      <a:r>
                        <a:rPr sz="1400" b="1" spc="-5" dirty="0">
                          <a:latin typeface="Arial"/>
                          <a:cs typeface="Arial"/>
                        </a:rPr>
                        <a:t>son</a:t>
                      </a:r>
                      <a:r>
                        <a:rPr sz="1400" b="1" spc="-85" dirty="0">
                          <a:latin typeface="Arial"/>
                          <a:cs typeface="Arial"/>
                        </a:rPr>
                        <a:t> </a:t>
                      </a:r>
                      <a:r>
                        <a:rPr sz="1400" b="1" spc="-5" dirty="0">
                          <a:latin typeface="Arial"/>
                          <a:cs typeface="Arial"/>
                        </a:rPr>
                        <a:t>point  de </a:t>
                      </a:r>
                      <a:r>
                        <a:rPr sz="1400" b="1" spc="-10" dirty="0">
                          <a:latin typeface="Arial"/>
                          <a:cs typeface="Arial"/>
                        </a:rPr>
                        <a:t>vue» </a:t>
                      </a:r>
                      <a:r>
                        <a:rPr sz="1400" b="1" spc="-5" dirty="0">
                          <a:latin typeface="Arial"/>
                          <a:cs typeface="Arial"/>
                        </a:rPr>
                        <a:t>20</a:t>
                      </a:r>
                      <a:r>
                        <a:rPr sz="1400" b="1" spc="-55" dirty="0">
                          <a:latin typeface="Arial"/>
                          <a:cs typeface="Arial"/>
                        </a:rPr>
                        <a:t> </a:t>
                      </a:r>
                      <a:r>
                        <a:rPr sz="1400" b="1" dirty="0">
                          <a:latin typeface="Arial"/>
                          <a:cs typeface="Arial"/>
                        </a:rPr>
                        <a:t>%</a:t>
                      </a:r>
                      <a:endParaRPr sz="1400">
                        <a:latin typeface="Arial"/>
                        <a:cs typeface="Arial"/>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5"/>
                        </a:spcBef>
                      </a:pPr>
                      <a:endParaRPr sz="1250">
                        <a:latin typeface="Times New Roman"/>
                        <a:cs typeface="Times New Roman"/>
                      </a:endParaRPr>
                    </a:p>
                    <a:p>
                      <a:pPr marL="132080" marR="124460" algn="ctr">
                        <a:lnSpc>
                          <a:spcPct val="100000"/>
                        </a:lnSpc>
                      </a:pPr>
                      <a:r>
                        <a:rPr sz="1400" b="1" dirty="0">
                          <a:latin typeface="Arial"/>
                          <a:cs typeface="Arial"/>
                        </a:rPr>
                        <a:t>Moins</a:t>
                      </a:r>
                      <a:r>
                        <a:rPr sz="1400" b="1" spc="-105" dirty="0">
                          <a:latin typeface="Arial"/>
                          <a:cs typeface="Arial"/>
                        </a:rPr>
                        <a:t> </a:t>
                      </a:r>
                      <a:r>
                        <a:rPr sz="1400" b="1" spc="-5" dirty="0">
                          <a:latin typeface="Arial"/>
                          <a:cs typeface="Arial"/>
                        </a:rPr>
                        <a:t>déstabilisé,  </a:t>
                      </a:r>
                      <a:r>
                        <a:rPr sz="1400" b="1" dirty="0">
                          <a:latin typeface="Arial"/>
                          <a:cs typeface="Arial"/>
                        </a:rPr>
                        <a:t>je </a:t>
                      </a:r>
                      <a:r>
                        <a:rPr sz="1400" b="1" spc="-5" dirty="0">
                          <a:latin typeface="Arial"/>
                          <a:cs typeface="Arial"/>
                        </a:rPr>
                        <a:t>lui réponds </a:t>
                      </a:r>
                      <a:r>
                        <a:rPr sz="1400" b="1" spc="-10" dirty="0">
                          <a:latin typeface="Arial"/>
                          <a:cs typeface="Arial"/>
                        </a:rPr>
                        <a:t>de  </a:t>
                      </a:r>
                      <a:r>
                        <a:rPr sz="1400" b="1" spc="-5" dirty="0">
                          <a:latin typeface="Arial"/>
                          <a:cs typeface="Arial"/>
                        </a:rPr>
                        <a:t>façon moins  agressive</a:t>
                      </a:r>
                      <a:endParaRPr sz="14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971545">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229870" marR="221615" indent="-1270" algn="ctr">
                        <a:lnSpc>
                          <a:spcPct val="100000"/>
                        </a:lnSpc>
                        <a:spcBef>
                          <a:spcPts val="919"/>
                        </a:spcBef>
                      </a:pPr>
                      <a:r>
                        <a:rPr sz="1400" b="1" dirty="0">
                          <a:latin typeface="Arial"/>
                          <a:cs typeface="Arial"/>
                        </a:rPr>
                        <a:t>J’ai </a:t>
                      </a:r>
                      <a:r>
                        <a:rPr sz="1400" b="1" spc="-5" dirty="0">
                          <a:latin typeface="Arial"/>
                          <a:cs typeface="Arial"/>
                        </a:rPr>
                        <a:t>des  difficultés </a:t>
                      </a:r>
                      <a:r>
                        <a:rPr sz="1400" b="1" dirty="0">
                          <a:latin typeface="Arial"/>
                          <a:cs typeface="Arial"/>
                        </a:rPr>
                        <a:t>à  terminer </a:t>
                      </a:r>
                      <a:r>
                        <a:rPr sz="1400" b="1" spc="-10" dirty="0">
                          <a:latin typeface="Arial"/>
                          <a:cs typeface="Arial"/>
                        </a:rPr>
                        <a:t>un  </a:t>
                      </a:r>
                      <a:r>
                        <a:rPr sz="1400" b="1" spc="-5" dirty="0">
                          <a:latin typeface="Arial"/>
                          <a:cs typeface="Arial"/>
                        </a:rPr>
                        <a:t>travail</a:t>
                      </a:r>
                      <a:r>
                        <a:rPr sz="1400" b="1" spc="-85" dirty="0">
                          <a:latin typeface="Arial"/>
                          <a:cs typeface="Arial"/>
                        </a:rPr>
                        <a:t> </a:t>
                      </a:r>
                      <a:r>
                        <a:rPr sz="1400" b="1" dirty="0">
                          <a:latin typeface="Arial"/>
                          <a:cs typeface="Arial"/>
                        </a:rPr>
                        <a:t>difficile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168910" marR="161290" indent="-1270" algn="ctr">
                        <a:lnSpc>
                          <a:spcPct val="100000"/>
                        </a:lnSpc>
                        <a:spcBef>
                          <a:spcPts val="919"/>
                        </a:spcBef>
                      </a:pPr>
                      <a:r>
                        <a:rPr sz="1400" b="1" spc="-5" dirty="0">
                          <a:latin typeface="Arial"/>
                          <a:cs typeface="Arial"/>
                        </a:rPr>
                        <a:t>«Je </a:t>
                      </a:r>
                      <a:r>
                        <a:rPr sz="1400" b="1" dirty="0">
                          <a:latin typeface="Arial"/>
                          <a:cs typeface="Arial"/>
                        </a:rPr>
                        <a:t>n’y arriverai  jamais» </a:t>
                      </a:r>
                      <a:r>
                        <a:rPr sz="1400" b="1" spc="-5" dirty="0">
                          <a:latin typeface="Arial"/>
                          <a:cs typeface="Arial"/>
                        </a:rPr>
                        <a:t>80 </a:t>
                      </a:r>
                      <a:r>
                        <a:rPr sz="1400" b="1" dirty="0">
                          <a:latin typeface="Arial"/>
                          <a:cs typeface="Arial"/>
                        </a:rPr>
                        <a:t>% ;</a:t>
                      </a:r>
                      <a:r>
                        <a:rPr sz="1400" b="1" spc="-140" dirty="0">
                          <a:latin typeface="Arial"/>
                          <a:cs typeface="Arial"/>
                        </a:rPr>
                        <a:t> </a:t>
                      </a:r>
                      <a:r>
                        <a:rPr sz="1400" b="1" dirty="0">
                          <a:latin typeface="Arial"/>
                          <a:cs typeface="Arial"/>
                        </a:rPr>
                        <a:t>«je  </a:t>
                      </a:r>
                      <a:r>
                        <a:rPr sz="1400" b="1" spc="-5" dirty="0">
                          <a:latin typeface="Arial"/>
                          <a:cs typeface="Arial"/>
                        </a:rPr>
                        <a:t>suis de moins en  moins </a:t>
                      </a:r>
                      <a:r>
                        <a:rPr sz="1400" b="1" spc="-10" dirty="0">
                          <a:latin typeface="Arial"/>
                          <a:cs typeface="Arial"/>
                        </a:rPr>
                        <a:t>bon» </a:t>
                      </a:r>
                      <a:r>
                        <a:rPr sz="1400" b="1" spc="-5" dirty="0">
                          <a:latin typeface="Arial"/>
                          <a:cs typeface="Arial"/>
                        </a:rPr>
                        <a:t>70</a:t>
                      </a:r>
                      <a:r>
                        <a:rPr sz="1400" b="1" spc="-80" dirty="0">
                          <a:latin typeface="Arial"/>
                          <a:cs typeface="Arial"/>
                        </a:rPr>
                        <a:t> </a:t>
                      </a:r>
                      <a:r>
                        <a:rPr sz="1400" b="1" dirty="0">
                          <a:latin typeface="Arial"/>
                          <a:cs typeface="Arial"/>
                        </a:rPr>
                        <a: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40"/>
                        </a:spcBef>
                      </a:pPr>
                      <a:endParaRPr sz="1500">
                        <a:latin typeface="Times New Roman"/>
                        <a:cs typeface="Times New Roman"/>
                      </a:endParaRPr>
                    </a:p>
                    <a:p>
                      <a:pPr marL="128905" marR="121920" indent="-635" algn="ctr">
                        <a:lnSpc>
                          <a:spcPct val="100000"/>
                        </a:lnSpc>
                      </a:pPr>
                      <a:r>
                        <a:rPr sz="1400" b="1" spc="-5" dirty="0">
                          <a:latin typeface="Arial"/>
                          <a:cs typeface="Arial"/>
                        </a:rPr>
                        <a:t>Inquiétude </a:t>
                      </a:r>
                      <a:r>
                        <a:rPr sz="1400" b="1" dirty="0">
                          <a:latin typeface="Arial"/>
                          <a:cs typeface="Arial"/>
                        </a:rPr>
                        <a:t>(7)  </a:t>
                      </a:r>
                      <a:r>
                        <a:rPr sz="1400" b="1" spc="-10" dirty="0">
                          <a:latin typeface="Arial"/>
                          <a:cs typeface="Arial"/>
                        </a:rPr>
                        <a:t>D</a:t>
                      </a:r>
                      <a:r>
                        <a:rPr sz="1400" b="1" spc="-5" dirty="0">
                          <a:latin typeface="Arial"/>
                          <a:cs typeface="Arial"/>
                        </a:rPr>
                        <a:t>ém</a:t>
                      </a:r>
                      <a:r>
                        <a:rPr sz="1400" b="1" spc="-10" dirty="0">
                          <a:latin typeface="Arial"/>
                          <a:cs typeface="Arial"/>
                        </a:rPr>
                        <a:t>o</a:t>
                      </a:r>
                      <a:r>
                        <a:rPr sz="1400" b="1" spc="5" dirty="0">
                          <a:latin typeface="Arial"/>
                          <a:cs typeface="Arial"/>
                        </a:rPr>
                        <a:t>r</a:t>
                      </a:r>
                      <a:r>
                        <a:rPr sz="1400" b="1" spc="-5" dirty="0">
                          <a:latin typeface="Arial"/>
                          <a:cs typeface="Arial"/>
                        </a:rPr>
                        <a:t>a</a:t>
                      </a:r>
                      <a:r>
                        <a:rPr sz="1400" b="1" spc="5" dirty="0">
                          <a:latin typeface="Arial"/>
                          <a:cs typeface="Arial"/>
                        </a:rPr>
                        <a:t>li</a:t>
                      </a:r>
                      <a:r>
                        <a:rPr sz="1400" b="1" spc="-5" dirty="0">
                          <a:latin typeface="Arial"/>
                          <a:cs typeface="Arial"/>
                        </a:rPr>
                        <a:t>sa</a:t>
                      </a:r>
                      <a:r>
                        <a:rPr sz="1400" b="1" dirty="0">
                          <a:latin typeface="Arial"/>
                          <a:cs typeface="Arial"/>
                        </a:rPr>
                        <a:t>t</a:t>
                      </a:r>
                      <a:r>
                        <a:rPr sz="1400" b="1" spc="-10" dirty="0">
                          <a:latin typeface="Arial"/>
                          <a:cs typeface="Arial"/>
                        </a:rPr>
                        <a:t>ion  </a:t>
                      </a:r>
                      <a:r>
                        <a:rPr sz="1400" b="1" dirty="0">
                          <a:latin typeface="Arial"/>
                          <a:cs typeface="Arial"/>
                        </a:rPr>
                        <a:t>(8)</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marL="119380" marR="111125" indent="-3175" algn="ctr">
                        <a:lnSpc>
                          <a:spcPct val="100000"/>
                        </a:lnSpc>
                        <a:spcBef>
                          <a:spcPts val="969"/>
                        </a:spcBef>
                      </a:pPr>
                      <a:r>
                        <a:rPr sz="1400" b="1" spc="-5" dirty="0">
                          <a:latin typeface="Arial"/>
                          <a:cs typeface="Arial"/>
                        </a:rPr>
                        <a:t>«Ce n’est pas </a:t>
                      </a:r>
                      <a:r>
                        <a:rPr sz="1400" b="1" dirty="0">
                          <a:latin typeface="Arial"/>
                          <a:cs typeface="Arial"/>
                        </a:rPr>
                        <a:t>la  première fois</a:t>
                      </a:r>
                      <a:r>
                        <a:rPr sz="1400" b="1" spc="-140" dirty="0">
                          <a:latin typeface="Arial"/>
                          <a:cs typeface="Arial"/>
                        </a:rPr>
                        <a:t> </a:t>
                      </a:r>
                      <a:r>
                        <a:rPr sz="1400" b="1" spc="-5" dirty="0">
                          <a:latin typeface="Arial"/>
                          <a:cs typeface="Arial"/>
                        </a:rPr>
                        <a:t>que  </a:t>
                      </a:r>
                      <a:r>
                        <a:rPr sz="1400" b="1" dirty="0">
                          <a:latin typeface="Arial"/>
                          <a:cs typeface="Arial"/>
                        </a:rPr>
                        <a:t>j’ai </a:t>
                      </a:r>
                      <a:r>
                        <a:rPr sz="1400" b="1" spc="-5" dirty="0">
                          <a:latin typeface="Arial"/>
                          <a:cs typeface="Arial"/>
                        </a:rPr>
                        <a:t>un </a:t>
                      </a:r>
                      <a:r>
                        <a:rPr sz="1400" b="1" dirty="0">
                          <a:latin typeface="Arial"/>
                          <a:cs typeface="Arial"/>
                        </a:rPr>
                        <a:t>travail  difficile </a:t>
                      </a:r>
                      <a:r>
                        <a:rPr sz="1400" b="1" spc="-5" dirty="0">
                          <a:latin typeface="Arial"/>
                          <a:cs typeface="Arial"/>
                        </a:rPr>
                        <a:t>et </a:t>
                      </a:r>
                      <a:r>
                        <a:rPr sz="1400" b="1" dirty="0">
                          <a:latin typeface="Arial"/>
                          <a:cs typeface="Arial"/>
                        </a:rPr>
                        <a:t>je</a:t>
                      </a:r>
                      <a:r>
                        <a:rPr sz="1400" b="1" spc="-155" dirty="0">
                          <a:latin typeface="Arial"/>
                          <a:cs typeface="Arial"/>
                        </a:rPr>
                        <a:t> </a:t>
                      </a:r>
                      <a:r>
                        <a:rPr sz="1400" b="1" dirty="0">
                          <a:latin typeface="Arial"/>
                          <a:cs typeface="Arial"/>
                        </a:rPr>
                        <a:t>m’en  </a:t>
                      </a:r>
                      <a:r>
                        <a:rPr sz="1400" b="1" spc="-5" dirty="0">
                          <a:latin typeface="Arial"/>
                          <a:cs typeface="Arial"/>
                        </a:rPr>
                        <a:t>suis toujours  </a:t>
                      </a:r>
                      <a:r>
                        <a:rPr sz="1400" b="1" dirty="0">
                          <a:latin typeface="Arial"/>
                          <a:cs typeface="Arial"/>
                        </a:rPr>
                        <a:t>sorti» </a:t>
                      </a:r>
                      <a:r>
                        <a:rPr sz="1400" b="1" spc="-5" dirty="0">
                          <a:latin typeface="Arial"/>
                          <a:cs typeface="Arial"/>
                        </a:rPr>
                        <a:t>30</a:t>
                      </a:r>
                      <a:r>
                        <a:rPr sz="1400" b="1" spc="-70" dirty="0">
                          <a:latin typeface="Arial"/>
                          <a:cs typeface="Arial"/>
                        </a:rPr>
                        <a:t> </a:t>
                      </a:r>
                      <a:r>
                        <a:rPr sz="1400" b="1" dirty="0">
                          <a:latin typeface="Arial"/>
                          <a:cs typeface="Arial"/>
                        </a:rPr>
                        <a: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201930" marR="195580" indent="-635" algn="ctr">
                        <a:lnSpc>
                          <a:spcPct val="100000"/>
                        </a:lnSpc>
                        <a:spcBef>
                          <a:spcPts val="930"/>
                        </a:spcBef>
                      </a:pPr>
                      <a:r>
                        <a:rPr sz="1400" b="1" spc="-5" dirty="0">
                          <a:latin typeface="Arial"/>
                          <a:cs typeface="Arial"/>
                        </a:rPr>
                        <a:t>Plus serein, </a:t>
                      </a:r>
                      <a:r>
                        <a:rPr sz="1400" b="1" dirty="0">
                          <a:latin typeface="Arial"/>
                          <a:cs typeface="Arial"/>
                        </a:rPr>
                        <a:t>je  </a:t>
                      </a:r>
                      <a:r>
                        <a:rPr sz="1400" b="1" spc="-5" dirty="0">
                          <a:latin typeface="Arial"/>
                          <a:cs typeface="Arial"/>
                        </a:rPr>
                        <a:t>m’organise</a:t>
                      </a:r>
                      <a:r>
                        <a:rPr sz="1400" b="1" spc="-95" dirty="0">
                          <a:latin typeface="Arial"/>
                          <a:cs typeface="Arial"/>
                        </a:rPr>
                        <a:t> </a:t>
                      </a:r>
                      <a:r>
                        <a:rPr sz="1400" b="1" spc="-10" dirty="0">
                          <a:latin typeface="Arial"/>
                          <a:cs typeface="Arial"/>
                        </a:rPr>
                        <a:t>pour  </a:t>
                      </a:r>
                      <a:r>
                        <a:rPr sz="1400" b="1" dirty="0">
                          <a:latin typeface="Arial"/>
                          <a:cs typeface="Arial"/>
                        </a:rPr>
                        <a:t>faire </a:t>
                      </a:r>
                      <a:r>
                        <a:rPr sz="1400" b="1" spc="-5" dirty="0">
                          <a:latin typeface="Arial"/>
                          <a:cs typeface="Arial"/>
                        </a:rPr>
                        <a:t>ce travail  correctement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46420" y="384112"/>
            <a:ext cx="320294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Arial"/>
                <a:cs typeface="Arial"/>
              </a:rPr>
              <a:t>NOS ERREURS DE</a:t>
            </a:r>
            <a:r>
              <a:rPr sz="1800" b="1" spc="-30" dirty="0">
                <a:solidFill>
                  <a:srgbClr val="FF0000"/>
                </a:solidFill>
                <a:latin typeface="Arial"/>
                <a:cs typeface="Arial"/>
              </a:rPr>
              <a:t> </a:t>
            </a:r>
            <a:r>
              <a:rPr sz="1800" b="1" spc="-5" dirty="0">
                <a:solidFill>
                  <a:srgbClr val="FF0000"/>
                </a:solidFill>
                <a:latin typeface="Arial"/>
                <a:cs typeface="Arial"/>
              </a:rPr>
              <a:t>LOGIQUE</a:t>
            </a:r>
            <a:endParaRPr sz="1800">
              <a:latin typeface="Arial"/>
              <a:cs typeface="Arial"/>
            </a:endParaRP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35</a:t>
            </a:fld>
            <a:endParaRPr dirty="0"/>
          </a:p>
        </p:txBody>
      </p:sp>
      <p:sp>
        <p:nvSpPr>
          <p:cNvPr id="3" name="object 3"/>
          <p:cNvSpPr txBox="1"/>
          <p:nvPr/>
        </p:nvSpPr>
        <p:spPr>
          <a:xfrm>
            <a:off x="615187" y="1222184"/>
            <a:ext cx="8117840" cy="4316566"/>
          </a:xfrm>
          <a:prstGeom prst="rect">
            <a:avLst/>
          </a:prstGeom>
        </p:spPr>
        <p:txBody>
          <a:bodyPr vert="horz" wrap="square" lIns="0" tIns="53340" rIns="0" bIns="0" rtlCol="0">
            <a:spAutoFit/>
          </a:bodyPr>
          <a:lstStyle/>
          <a:p>
            <a:pPr marL="463550" indent="-451484">
              <a:lnSpc>
                <a:spcPct val="100000"/>
              </a:lnSpc>
              <a:spcBef>
                <a:spcPts val="420"/>
              </a:spcBef>
              <a:buClr>
                <a:srgbClr val="C00000"/>
              </a:buClr>
              <a:buChar char="•"/>
              <a:tabLst>
                <a:tab pos="463550" algn="l"/>
                <a:tab pos="464184" algn="l"/>
              </a:tabLst>
            </a:pPr>
            <a:r>
              <a:rPr sz="1800" spc="-15" dirty="0">
                <a:latin typeface="Arial"/>
                <a:cs typeface="Arial"/>
              </a:rPr>
              <a:t>Tirer </a:t>
            </a:r>
            <a:r>
              <a:rPr sz="1800" spc="-10" dirty="0">
                <a:latin typeface="Arial"/>
                <a:cs typeface="Arial"/>
              </a:rPr>
              <a:t>une conclusion </a:t>
            </a:r>
            <a:r>
              <a:rPr sz="1800" spc="-5" dirty="0">
                <a:latin typeface="Arial"/>
                <a:cs typeface="Arial"/>
              </a:rPr>
              <a:t>sans</a:t>
            </a:r>
            <a:r>
              <a:rPr sz="1800" spc="50" dirty="0">
                <a:latin typeface="Arial"/>
                <a:cs typeface="Arial"/>
              </a:rPr>
              <a:t> </a:t>
            </a:r>
            <a:r>
              <a:rPr sz="1800" spc="-10" dirty="0">
                <a:latin typeface="Arial"/>
                <a:cs typeface="Arial"/>
              </a:rPr>
              <a:t>preuve</a:t>
            </a:r>
            <a:endParaRPr sz="1800" dirty="0">
              <a:latin typeface="Arial"/>
              <a:cs typeface="Arial"/>
            </a:endParaRPr>
          </a:p>
          <a:p>
            <a:pPr marL="463550" marR="5080" indent="-451484">
              <a:lnSpc>
                <a:spcPct val="100000"/>
              </a:lnSpc>
              <a:spcBef>
                <a:spcPts val="325"/>
              </a:spcBef>
              <a:buClr>
                <a:srgbClr val="C00000"/>
              </a:buClr>
              <a:buChar char="•"/>
              <a:tabLst>
                <a:tab pos="463550" algn="l"/>
                <a:tab pos="464184" algn="l"/>
              </a:tabLst>
            </a:pPr>
            <a:endParaRPr lang="fr-FR" sz="1800" spc="-5" dirty="0">
              <a:solidFill>
                <a:srgbClr val="001F5F"/>
              </a:solidFill>
              <a:latin typeface="Arial"/>
              <a:cs typeface="Arial"/>
            </a:endParaRPr>
          </a:p>
          <a:p>
            <a:pPr marL="463550" marR="5080" indent="-451484">
              <a:lnSpc>
                <a:spcPct val="100000"/>
              </a:lnSpc>
              <a:spcBef>
                <a:spcPts val="325"/>
              </a:spcBef>
              <a:buClr>
                <a:srgbClr val="C00000"/>
              </a:buClr>
              <a:buChar char="•"/>
              <a:tabLst>
                <a:tab pos="463550" algn="l"/>
                <a:tab pos="464184" algn="l"/>
              </a:tabLst>
            </a:pPr>
            <a:r>
              <a:rPr sz="1800" spc="-5" dirty="0">
                <a:solidFill>
                  <a:srgbClr val="001F5F"/>
                </a:solidFill>
                <a:latin typeface="Arial"/>
                <a:cs typeface="Arial"/>
              </a:rPr>
              <a:t>Se </a:t>
            </a:r>
            <a:r>
              <a:rPr sz="1800" spc="-10" dirty="0">
                <a:solidFill>
                  <a:srgbClr val="001F5F"/>
                </a:solidFill>
                <a:latin typeface="Arial"/>
                <a:cs typeface="Arial"/>
              </a:rPr>
              <a:t>concentrer </a:t>
            </a:r>
            <a:r>
              <a:rPr sz="1800" spc="-5" dirty="0">
                <a:solidFill>
                  <a:srgbClr val="001F5F"/>
                </a:solidFill>
                <a:latin typeface="Arial"/>
                <a:cs typeface="Arial"/>
              </a:rPr>
              <a:t>sur un seul </a:t>
            </a:r>
            <a:r>
              <a:rPr sz="1800" spc="-10" dirty="0">
                <a:solidFill>
                  <a:srgbClr val="001F5F"/>
                </a:solidFill>
                <a:latin typeface="Arial"/>
                <a:cs typeface="Arial"/>
              </a:rPr>
              <a:t>des éléments </a:t>
            </a:r>
            <a:r>
              <a:rPr sz="1800" spc="-5" dirty="0">
                <a:solidFill>
                  <a:srgbClr val="001F5F"/>
                </a:solidFill>
                <a:latin typeface="Arial"/>
                <a:cs typeface="Arial"/>
              </a:rPr>
              <a:t>de la situation sans prêter </a:t>
            </a:r>
            <a:r>
              <a:rPr sz="1800" spc="-10" dirty="0">
                <a:solidFill>
                  <a:srgbClr val="001F5F"/>
                </a:solidFill>
                <a:latin typeface="Arial"/>
                <a:cs typeface="Arial"/>
              </a:rPr>
              <a:t>attention  aux</a:t>
            </a:r>
            <a:r>
              <a:rPr sz="1800" spc="-5" dirty="0">
                <a:solidFill>
                  <a:srgbClr val="001F5F"/>
                </a:solidFill>
                <a:latin typeface="Arial"/>
                <a:cs typeface="Arial"/>
              </a:rPr>
              <a:t> </a:t>
            </a:r>
            <a:r>
              <a:rPr sz="1800" spc="-10" dirty="0">
                <a:solidFill>
                  <a:srgbClr val="001F5F"/>
                </a:solidFill>
                <a:latin typeface="Arial"/>
                <a:cs typeface="Arial"/>
              </a:rPr>
              <a:t>autres</a:t>
            </a:r>
            <a:endParaRPr sz="1800" dirty="0">
              <a:latin typeface="Arial"/>
              <a:cs typeface="Arial"/>
            </a:endParaRPr>
          </a:p>
          <a:p>
            <a:pPr marL="463550" indent="-451484">
              <a:lnSpc>
                <a:spcPct val="100000"/>
              </a:lnSpc>
              <a:spcBef>
                <a:spcPts val="325"/>
              </a:spcBef>
              <a:buClr>
                <a:srgbClr val="C00000"/>
              </a:buClr>
              <a:buChar char="•"/>
              <a:tabLst>
                <a:tab pos="463550" algn="l"/>
                <a:tab pos="464184" algn="l"/>
              </a:tabLst>
            </a:pPr>
            <a:endParaRPr lang="fr-FR" sz="1800" spc="-15" dirty="0">
              <a:latin typeface="Arial"/>
              <a:cs typeface="Arial"/>
            </a:endParaRPr>
          </a:p>
          <a:p>
            <a:pPr marL="463550" indent="-451484">
              <a:lnSpc>
                <a:spcPct val="100000"/>
              </a:lnSpc>
              <a:spcBef>
                <a:spcPts val="325"/>
              </a:spcBef>
              <a:buClr>
                <a:srgbClr val="C00000"/>
              </a:buClr>
              <a:buChar char="•"/>
              <a:tabLst>
                <a:tab pos="463550" algn="l"/>
                <a:tab pos="464184" algn="l"/>
              </a:tabLst>
            </a:pPr>
            <a:r>
              <a:rPr sz="1800" spc="-15" dirty="0">
                <a:latin typeface="Arial"/>
                <a:cs typeface="Arial"/>
              </a:rPr>
              <a:t>Trier </a:t>
            </a:r>
            <a:r>
              <a:rPr sz="1800" spc="-10" dirty="0">
                <a:latin typeface="Arial"/>
                <a:cs typeface="Arial"/>
              </a:rPr>
              <a:t>une conclusion globale </a:t>
            </a:r>
            <a:r>
              <a:rPr sz="1800" dirty="0">
                <a:latin typeface="Arial"/>
                <a:cs typeface="Arial"/>
              </a:rPr>
              <a:t>à </a:t>
            </a:r>
            <a:r>
              <a:rPr sz="1800" spc="-5" dirty="0">
                <a:latin typeface="Arial"/>
                <a:cs typeface="Arial"/>
              </a:rPr>
              <a:t>partir </a:t>
            </a:r>
            <a:r>
              <a:rPr sz="1800" spc="-10" dirty="0">
                <a:latin typeface="Arial"/>
                <a:cs typeface="Arial"/>
              </a:rPr>
              <a:t>d’un événement </a:t>
            </a:r>
            <a:r>
              <a:rPr sz="1800" spc="-5" dirty="0">
                <a:latin typeface="Arial"/>
                <a:cs typeface="Arial"/>
              </a:rPr>
              <a:t>(la</a:t>
            </a:r>
            <a:r>
              <a:rPr sz="1800" spc="265" dirty="0">
                <a:latin typeface="Arial"/>
                <a:cs typeface="Arial"/>
              </a:rPr>
              <a:t> </a:t>
            </a:r>
            <a:r>
              <a:rPr sz="1800" spc="-25" dirty="0">
                <a:latin typeface="Arial"/>
                <a:cs typeface="Arial"/>
              </a:rPr>
              <a:t>généralisation)</a:t>
            </a:r>
            <a:endParaRPr sz="1800" dirty="0">
              <a:latin typeface="Arial"/>
              <a:cs typeface="Arial"/>
            </a:endParaRPr>
          </a:p>
          <a:p>
            <a:pPr marL="463550" marR="1651000" indent="-451484">
              <a:lnSpc>
                <a:spcPct val="100000"/>
              </a:lnSpc>
              <a:spcBef>
                <a:spcPts val="325"/>
              </a:spcBef>
              <a:buClr>
                <a:srgbClr val="C00000"/>
              </a:buClr>
              <a:buChar char="•"/>
              <a:tabLst>
                <a:tab pos="463550" algn="l"/>
                <a:tab pos="464184" algn="l"/>
              </a:tabLst>
            </a:pPr>
            <a:endParaRPr lang="fr-FR" sz="1800" spc="-10" dirty="0">
              <a:solidFill>
                <a:srgbClr val="001F5F"/>
              </a:solidFill>
              <a:latin typeface="Arial"/>
              <a:cs typeface="Arial"/>
            </a:endParaRPr>
          </a:p>
          <a:p>
            <a:pPr marL="463550" marR="1651000" indent="-451484">
              <a:lnSpc>
                <a:spcPct val="100000"/>
              </a:lnSpc>
              <a:spcBef>
                <a:spcPts val="325"/>
              </a:spcBef>
              <a:buClr>
                <a:srgbClr val="C00000"/>
              </a:buClr>
              <a:buChar char="•"/>
              <a:tabLst>
                <a:tab pos="463550" algn="l"/>
                <a:tab pos="464184" algn="l"/>
              </a:tabLst>
            </a:pPr>
            <a:r>
              <a:rPr sz="1800" spc="-10" dirty="0" err="1">
                <a:solidFill>
                  <a:srgbClr val="001F5F"/>
                </a:solidFill>
                <a:latin typeface="Arial"/>
                <a:cs typeface="Arial"/>
              </a:rPr>
              <a:t>Surévaluer</a:t>
            </a:r>
            <a:r>
              <a:rPr sz="1800" spc="-10" dirty="0">
                <a:solidFill>
                  <a:srgbClr val="001F5F"/>
                </a:solidFill>
                <a:latin typeface="Arial"/>
                <a:cs typeface="Arial"/>
              </a:rPr>
              <a:t> </a:t>
            </a:r>
            <a:r>
              <a:rPr sz="1800" spc="-5" dirty="0">
                <a:solidFill>
                  <a:srgbClr val="001F5F"/>
                </a:solidFill>
                <a:latin typeface="Arial"/>
                <a:cs typeface="Arial"/>
              </a:rPr>
              <a:t>le lien </a:t>
            </a:r>
            <a:r>
              <a:rPr sz="1800" spc="-10" dirty="0">
                <a:solidFill>
                  <a:srgbClr val="001F5F"/>
                </a:solidFill>
                <a:latin typeface="Arial"/>
                <a:cs typeface="Arial"/>
              </a:rPr>
              <a:t>existant </a:t>
            </a:r>
            <a:r>
              <a:rPr sz="1800" spc="-5" dirty="0">
                <a:solidFill>
                  <a:srgbClr val="001F5F"/>
                </a:solidFill>
                <a:latin typeface="Arial"/>
                <a:cs typeface="Arial"/>
              </a:rPr>
              <a:t>entre la situation et </a:t>
            </a:r>
            <a:r>
              <a:rPr sz="1800" spc="-5" dirty="0" err="1">
                <a:solidFill>
                  <a:srgbClr val="001F5F"/>
                </a:solidFill>
                <a:latin typeface="Arial"/>
                <a:cs typeface="Arial"/>
              </a:rPr>
              <a:t>soi-même</a:t>
            </a:r>
            <a:r>
              <a:rPr lang="fr-FR" sz="1800" spc="-5" dirty="0">
                <a:solidFill>
                  <a:srgbClr val="001F5F"/>
                </a:solidFill>
                <a:latin typeface="Arial"/>
                <a:cs typeface="Arial"/>
              </a:rPr>
              <a:t> (la </a:t>
            </a:r>
            <a:r>
              <a:rPr sz="1800" spc="-10" dirty="0" err="1">
                <a:solidFill>
                  <a:srgbClr val="001F5F"/>
                </a:solidFill>
                <a:latin typeface="Arial"/>
                <a:cs typeface="Arial"/>
              </a:rPr>
              <a:t>personnalisation</a:t>
            </a:r>
            <a:r>
              <a:rPr sz="1800" spc="-10" dirty="0">
                <a:solidFill>
                  <a:srgbClr val="001F5F"/>
                </a:solidFill>
                <a:latin typeface="Arial"/>
                <a:cs typeface="Arial"/>
              </a:rPr>
              <a:t>)</a:t>
            </a:r>
            <a:endParaRPr sz="1800" dirty="0">
              <a:latin typeface="Arial"/>
              <a:cs typeface="Arial"/>
            </a:endParaRPr>
          </a:p>
          <a:p>
            <a:pPr marL="463550" marR="857885" indent="-451484">
              <a:lnSpc>
                <a:spcPct val="100000"/>
              </a:lnSpc>
              <a:spcBef>
                <a:spcPts val="325"/>
              </a:spcBef>
              <a:buClr>
                <a:srgbClr val="C00000"/>
              </a:buClr>
              <a:buChar char="•"/>
              <a:tabLst>
                <a:tab pos="463550" algn="l"/>
                <a:tab pos="464184" algn="l"/>
              </a:tabLst>
            </a:pPr>
            <a:endParaRPr lang="fr-FR" sz="1800" spc="-10" dirty="0">
              <a:latin typeface="Arial"/>
              <a:cs typeface="Arial"/>
            </a:endParaRPr>
          </a:p>
          <a:p>
            <a:pPr marL="463550" marR="857885" indent="-451484">
              <a:lnSpc>
                <a:spcPct val="100000"/>
              </a:lnSpc>
              <a:spcBef>
                <a:spcPts val="325"/>
              </a:spcBef>
              <a:buClr>
                <a:srgbClr val="C00000"/>
              </a:buClr>
              <a:buChar char="•"/>
              <a:tabLst>
                <a:tab pos="463550" algn="l"/>
                <a:tab pos="464184" algn="l"/>
              </a:tabLst>
            </a:pPr>
            <a:r>
              <a:rPr sz="1800" spc="-10" dirty="0" err="1">
                <a:latin typeface="Arial"/>
                <a:cs typeface="Arial"/>
              </a:rPr>
              <a:t>Percevoir</a:t>
            </a:r>
            <a:r>
              <a:rPr sz="1800" spc="-10" dirty="0">
                <a:latin typeface="Arial"/>
                <a:cs typeface="Arial"/>
              </a:rPr>
              <a:t> </a:t>
            </a:r>
            <a:r>
              <a:rPr sz="1800" spc="-5" dirty="0">
                <a:latin typeface="Arial"/>
                <a:cs typeface="Arial"/>
              </a:rPr>
              <a:t>les </a:t>
            </a:r>
            <a:r>
              <a:rPr sz="1800" spc="-10" dirty="0">
                <a:latin typeface="Arial"/>
                <a:cs typeface="Arial"/>
              </a:rPr>
              <a:t>choses </a:t>
            </a:r>
            <a:r>
              <a:rPr sz="1800" spc="-5" dirty="0">
                <a:latin typeface="Arial"/>
                <a:cs typeface="Arial"/>
              </a:rPr>
              <a:t>sans </a:t>
            </a:r>
            <a:r>
              <a:rPr sz="1800" spc="-10" dirty="0">
                <a:latin typeface="Arial"/>
                <a:cs typeface="Arial"/>
              </a:rPr>
              <a:t>nuances, </a:t>
            </a:r>
            <a:r>
              <a:rPr sz="1800" spc="-5" dirty="0">
                <a:latin typeface="Arial"/>
                <a:cs typeface="Arial"/>
              </a:rPr>
              <a:t>en </a:t>
            </a:r>
            <a:r>
              <a:rPr sz="1800" spc="-10" dirty="0">
                <a:latin typeface="Arial"/>
                <a:cs typeface="Arial"/>
              </a:rPr>
              <a:t>noir </a:t>
            </a:r>
            <a:r>
              <a:rPr sz="1800" spc="-5" dirty="0">
                <a:latin typeface="Arial"/>
                <a:cs typeface="Arial"/>
              </a:rPr>
              <a:t>et </a:t>
            </a:r>
            <a:r>
              <a:rPr sz="1800" spc="-10" dirty="0">
                <a:latin typeface="Arial"/>
                <a:cs typeface="Arial"/>
              </a:rPr>
              <a:t>blanc (raisonnement  dichotomique)</a:t>
            </a:r>
            <a:endParaRPr sz="1800" dirty="0">
              <a:latin typeface="Arial"/>
              <a:cs typeface="Arial"/>
            </a:endParaRPr>
          </a:p>
          <a:p>
            <a:pPr marL="463550" indent="-451484">
              <a:lnSpc>
                <a:spcPct val="100000"/>
              </a:lnSpc>
              <a:spcBef>
                <a:spcPts val="320"/>
              </a:spcBef>
              <a:buClr>
                <a:srgbClr val="C00000"/>
              </a:buClr>
              <a:buChar char="•"/>
              <a:tabLst>
                <a:tab pos="463550" algn="l"/>
                <a:tab pos="464184" algn="l"/>
              </a:tabLst>
            </a:pPr>
            <a:endParaRPr lang="fr-FR" sz="1800" spc="-10" dirty="0">
              <a:solidFill>
                <a:srgbClr val="001F5F"/>
              </a:solidFill>
              <a:latin typeface="Arial"/>
              <a:cs typeface="Arial"/>
            </a:endParaRPr>
          </a:p>
          <a:p>
            <a:pPr marL="463550" indent="-451484">
              <a:lnSpc>
                <a:spcPct val="100000"/>
              </a:lnSpc>
              <a:spcBef>
                <a:spcPts val="320"/>
              </a:spcBef>
              <a:buClr>
                <a:srgbClr val="C00000"/>
              </a:buClr>
              <a:buChar char="•"/>
              <a:tabLst>
                <a:tab pos="463550" algn="l"/>
                <a:tab pos="464184" algn="l"/>
              </a:tabLst>
            </a:pPr>
            <a:r>
              <a:rPr sz="1800" spc="-10" dirty="0" err="1">
                <a:solidFill>
                  <a:srgbClr val="001F5F"/>
                </a:solidFill>
                <a:latin typeface="Arial"/>
                <a:cs typeface="Arial"/>
              </a:rPr>
              <a:t>Maximaliser</a:t>
            </a:r>
            <a:r>
              <a:rPr sz="1800" spc="-10" dirty="0">
                <a:solidFill>
                  <a:srgbClr val="001F5F"/>
                </a:solidFill>
                <a:latin typeface="Arial"/>
                <a:cs typeface="Arial"/>
              </a:rPr>
              <a:t> </a:t>
            </a:r>
            <a:r>
              <a:rPr sz="1800" spc="-5" dirty="0">
                <a:solidFill>
                  <a:srgbClr val="001F5F"/>
                </a:solidFill>
                <a:latin typeface="Arial"/>
                <a:cs typeface="Arial"/>
              </a:rPr>
              <a:t>le </a:t>
            </a:r>
            <a:r>
              <a:rPr sz="1800" spc="-10" dirty="0">
                <a:solidFill>
                  <a:srgbClr val="001F5F"/>
                </a:solidFill>
                <a:latin typeface="Arial"/>
                <a:cs typeface="Arial"/>
              </a:rPr>
              <a:t>négatif, </a:t>
            </a:r>
            <a:r>
              <a:rPr sz="1800" spc="-5" dirty="0">
                <a:solidFill>
                  <a:srgbClr val="001F5F"/>
                </a:solidFill>
                <a:latin typeface="Arial"/>
                <a:cs typeface="Arial"/>
              </a:rPr>
              <a:t>minimiser le</a:t>
            </a:r>
            <a:r>
              <a:rPr sz="1800" spc="90" dirty="0">
                <a:solidFill>
                  <a:srgbClr val="001F5F"/>
                </a:solidFill>
                <a:latin typeface="Arial"/>
                <a:cs typeface="Arial"/>
              </a:rPr>
              <a:t> </a:t>
            </a:r>
            <a:r>
              <a:rPr sz="1800" spc="-5" dirty="0">
                <a:solidFill>
                  <a:srgbClr val="001F5F"/>
                </a:solidFill>
                <a:latin typeface="Arial"/>
                <a:cs typeface="Arial"/>
              </a:rPr>
              <a:t>positif</a:t>
            </a:r>
            <a:endParaRPr sz="18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66380" y="384112"/>
            <a:ext cx="10026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Arial"/>
                <a:cs typeface="Arial"/>
              </a:rPr>
              <a:t>R</a:t>
            </a:r>
            <a:r>
              <a:rPr sz="1800" b="1" dirty="0">
                <a:solidFill>
                  <a:srgbClr val="FF0000"/>
                </a:solidFill>
                <a:latin typeface="Arial"/>
                <a:cs typeface="Arial"/>
              </a:rPr>
              <a:t>ES</a:t>
            </a:r>
            <a:r>
              <a:rPr sz="1800" b="1" spc="-5" dirty="0">
                <a:solidFill>
                  <a:srgbClr val="FF0000"/>
                </a:solidFill>
                <a:latin typeface="Arial"/>
                <a:cs typeface="Arial"/>
              </a:rPr>
              <a:t>U</a:t>
            </a:r>
            <a:r>
              <a:rPr sz="1800" b="1" dirty="0">
                <a:solidFill>
                  <a:srgbClr val="FF0000"/>
                </a:solidFill>
                <a:latin typeface="Arial"/>
                <a:cs typeface="Arial"/>
              </a:rPr>
              <a:t>ME</a:t>
            </a:r>
            <a:endParaRPr sz="1800">
              <a:latin typeface="Arial"/>
              <a:cs typeface="Arial"/>
            </a:endParaRP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36</a:t>
            </a:fld>
            <a:endParaRPr dirty="0"/>
          </a:p>
        </p:txBody>
      </p:sp>
      <p:sp>
        <p:nvSpPr>
          <p:cNvPr id="3" name="object 3"/>
          <p:cNvSpPr txBox="1"/>
          <p:nvPr/>
        </p:nvSpPr>
        <p:spPr>
          <a:xfrm>
            <a:off x="1147000" y="1648142"/>
            <a:ext cx="7650480" cy="3604192"/>
          </a:xfrm>
          <a:prstGeom prst="rect">
            <a:avLst/>
          </a:prstGeom>
        </p:spPr>
        <p:txBody>
          <a:bodyPr vert="horz" wrap="square" lIns="0" tIns="13335" rIns="0" bIns="0" rtlCol="0">
            <a:spAutoFit/>
          </a:bodyPr>
          <a:lstStyle/>
          <a:p>
            <a:pPr marL="469900" marR="1085850" indent="-457200">
              <a:lnSpc>
                <a:spcPct val="100000"/>
              </a:lnSpc>
              <a:spcBef>
                <a:spcPts val="105"/>
              </a:spcBef>
              <a:buAutoNum type="arabicParenR"/>
              <a:tabLst>
                <a:tab pos="469265" algn="l"/>
                <a:tab pos="469900" algn="l"/>
              </a:tabLst>
            </a:pPr>
            <a:r>
              <a:rPr sz="2000" b="1" dirty="0">
                <a:latin typeface="Arial"/>
                <a:cs typeface="Arial"/>
              </a:rPr>
              <a:t>Prendre </a:t>
            </a:r>
            <a:r>
              <a:rPr sz="2000" b="1" spc="-5" dirty="0">
                <a:latin typeface="Arial"/>
                <a:cs typeface="Arial"/>
              </a:rPr>
              <a:t>conscience de </a:t>
            </a:r>
            <a:r>
              <a:rPr sz="2000" b="1" dirty="0">
                <a:latin typeface="Arial"/>
                <a:cs typeface="Arial"/>
              </a:rPr>
              <a:t>ses pensées </a:t>
            </a:r>
            <a:r>
              <a:rPr sz="2000" b="1" spc="-5" dirty="0">
                <a:latin typeface="Arial"/>
                <a:cs typeface="Arial"/>
              </a:rPr>
              <a:t>automatiques  </a:t>
            </a:r>
            <a:r>
              <a:rPr sz="2000" b="1" dirty="0">
                <a:latin typeface="Arial"/>
                <a:cs typeface="Arial"/>
              </a:rPr>
              <a:t>stressantes</a:t>
            </a:r>
            <a:endParaRPr sz="2000" dirty="0">
              <a:latin typeface="Arial"/>
              <a:cs typeface="Arial"/>
            </a:endParaRPr>
          </a:p>
          <a:p>
            <a:pPr>
              <a:lnSpc>
                <a:spcPct val="100000"/>
              </a:lnSpc>
              <a:spcBef>
                <a:spcPts val="50"/>
              </a:spcBef>
              <a:buAutoNum type="arabicParenR"/>
            </a:pPr>
            <a:endParaRPr sz="2250" dirty="0">
              <a:latin typeface="Arial"/>
              <a:cs typeface="Arial"/>
            </a:endParaRPr>
          </a:p>
          <a:p>
            <a:pPr marL="469900" marR="5080" indent="-457200">
              <a:lnSpc>
                <a:spcPct val="100000"/>
              </a:lnSpc>
              <a:buAutoNum type="arabicParenR"/>
              <a:tabLst>
                <a:tab pos="469265" algn="l"/>
                <a:tab pos="469900" algn="l"/>
              </a:tabLst>
            </a:pPr>
            <a:r>
              <a:rPr sz="2000" b="1" dirty="0">
                <a:latin typeface="Arial"/>
                <a:cs typeface="Arial"/>
              </a:rPr>
              <a:t>Comprendre que nos émotions pénibles sont </a:t>
            </a:r>
            <a:r>
              <a:rPr sz="2000" b="1" spc="-5" dirty="0">
                <a:latin typeface="Arial"/>
                <a:cs typeface="Arial"/>
              </a:rPr>
              <a:t>le fruit </a:t>
            </a:r>
            <a:r>
              <a:rPr sz="2000" b="1" dirty="0">
                <a:latin typeface="Arial"/>
                <a:cs typeface="Arial"/>
              </a:rPr>
              <a:t>de</a:t>
            </a:r>
            <a:r>
              <a:rPr sz="2000" b="1" spc="-150" dirty="0">
                <a:latin typeface="Arial"/>
                <a:cs typeface="Arial"/>
              </a:rPr>
              <a:t> </a:t>
            </a:r>
            <a:r>
              <a:rPr sz="2000" b="1" dirty="0">
                <a:latin typeface="Arial"/>
                <a:cs typeface="Arial"/>
              </a:rPr>
              <a:t>ces  pensées</a:t>
            </a:r>
            <a:r>
              <a:rPr sz="2000" b="1" spc="-20" dirty="0">
                <a:latin typeface="Arial"/>
                <a:cs typeface="Arial"/>
              </a:rPr>
              <a:t> </a:t>
            </a:r>
            <a:r>
              <a:rPr sz="2000" b="1" dirty="0">
                <a:latin typeface="Arial"/>
                <a:cs typeface="Arial"/>
              </a:rPr>
              <a:t>stressantes</a:t>
            </a:r>
            <a:endParaRPr sz="2000" dirty="0">
              <a:latin typeface="Arial"/>
              <a:cs typeface="Arial"/>
            </a:endParaRPr>
          </a:p>
          <a:p>
            <a:pPr>
              <a:lnSpc>
                <a:spcPct val="100000"/>
              </a:lnSpc>
              <a:spcBef>
                <a:spcPts val="55"/>
              </a:spcBef>
              <a:buAutoNum type="arabicParenR"/>
            </a:pPr>
            <a:endParaRPr sz="2250" dirty="0">
              <a:latin typeface="Arial"/>
              <a:cs typeface="Arial"/>
            </a:endParaRPr>
          </a:p>
          <a:p>
            <a:pPr marL="469900" indent="-457200">
              <a:lnSpc>
                <a:spcPct val="100000"/>
              </a:lnSpc>
              <a:buAutoNum type="arabicParenR"/>
              <a:tabLst>
                <a:tab pos="469265" algn="l"/>
                <a:tab pos="469900" algn="l"/>
              </a:tabLst>
            </a:pPr>
            <a:r>
              <a:rPr sz="2000" b="1" spc="-5" dirty="0">
                <a:latin typeface="Arial"/>
                <a:cs typeface="Arial"/>
              </a:rPr>
              <a:t>Soumettre </a:t>
            </a:r>
            <a:r>
              <a:rPr sz="2000" b="1" dirty="0">
                <a:latin typeface="Arial"/>
                <a:cs typeface="Arial"/>
              </a:rPr>
              <a:t>ces pensées à </a:t>
            </a:r>
            <a:r>
              <a:rPr sz="2000" b="1" spc="-5" dirty="0">
                <a:latin typeface="Arial"/>
                <a:cs typeface="Arial"/>
              </a:rPr>
              <a:t>la</a:t>
            </a:r>
            <a:r>
              <a:rPr sz="2000" b="1" spc="-95" dirty="0">
                <a:latin typeface="Arial"/>
                <a:cs typeface="Arial"/>
              </a:rPr>
              <a:t> </a:t>
            </a:r>
            <a:r>
              <a:rPr sz="2000" b="1" spc="-5" dirty="0">
                <a:latin typeface="Arial"/>
                <a:cs typeface="Arial"/>
              </a:rPr>
              <a:t>critique</a:t>
            </a:r>
            <a:endParaRPr sz="2000" dirty="0">
              <a:latin typeface="Arial"/>
              <a:cs typeface="Arial"/>
            </a:endParaRPr>
          </a:p>
          <a:p>
            <a:pPr>
              <a:lnSpc>
                <a:spcPct val="100000"/>
              </a:lnSpc>
              <a:spcBef>
                <a:spcPts val="50"/>
              </a:spcBef>
              <a:buAutoNum type="arabicParenR"/>
            </a:pPr>
            <a:endParaRPr sz="2250" dirty="0">
              <a:latin typeface="Arial"/>
              <a:cs typeface="Arial"/>
            </a:endParaRPr>
          </a:p>
          <a:p>
            <a:pPr marL="469900" indent="-457200">
              <a:lnSpc>
                <a:spcPct val="100000"/>
              </a:lnSpc>
              <a:buAutoNum type="arabicParenR"/>
              <a:tabLst>
                <a:tab pos="469265" algn="l"/>
                <a:tab pos="469900" algn="l"/>
              </a:tabLst>
            </a:pPr>
            <a:r>
              <a:rPr sz="2000" b="1" spc="-5" dirty="0">
                <a:latin typeface="Arial"/>
                <a:cs typeface="Arial"/>
              </a:rPr>
              <a:t>Elaborer </a:t>
            </a:r>
            <a:r>
              <a:rPr sz="2000" b="1" dirty="0">
                <a:latin typeface="Arial"/>
                <a:cs typeface="Arial"/>
              </a:rPr>
              <a:t>des pensées </a:t>
            </a:r>
            <a:r>
              <a:rPr sz="2000" b="1" spc="-5" dirty="0">
                <a:latin typeface="Arial"/>
                <a:cs typeface="Arial"/>
              </a:rPr>
              <a:t>moins</a:t>
            </a:r>
            <a:r>
              <a:rPr sz="2000" b="1" spc="-65" dirty="0">
                <a:latin typeface="Arial"/>
                <a:cs typeface="Arial"/>
              </a:rPr>
              <a:t> </a:t>
            </a:r>
            <a:r>
              <a:rPr sz="2000" b="1" dirty="0">
                <a:latin typeface="Arial"/>
                <a:cs typeface="Arial"/>
              </a:rPr>
              <a:t>stressantes</a:t>
            </a:r>
            <a:endParaRPr sz="2000" dirty="0">
              <a:latin typeface="Arial"/>
              <a:cs typeface="Arial"/>
            </a:endParaRPr>
          </a:p>
          <a:p>
            <a:pPr>
              <a:lnSpc>
                <a:spcPct val="100000"/>
              </a:lnSpc>
              <a:spcBef>
                <a:spcPts val="55"/>
              </a:spcBef>
              <a:buAutoNum type="arabicParenR"/>
            </a:pPr>
            <a:endParaRPr sz="2250" dirty="0">
              <a:latin typeface="Arial"/>
              <a:cs typeface="Arial"/>
            </a:endParaRPr>
          </a:p>
          <a:p>
            <a:pPr marL="469900" indent="-457200">
              <a:lnSpc>
                <a:spcPct val="100000"/>
              </a:lnSpc>
              <a:buAutoNum type="arabicParenR"/>
              <a:tabLst>
                <a:tab pos="469265" algn="l"/>
                <a:tab pos="469900" algn="l"/>
              </a:tabLst>
            </a:pPr>
            <a:r>
              <a:rPr sz="2000" b="1" spc="-5" dirty="0">
                <a:latin typeface="Arial"/>
                <a:cs typeface="Arial"/>
              </a:rPr>
              <a:t>Implanter progressivement </a:t>
            </a:r>
            <a:r>
              <a:rPr sz="2000" b="1" dirty="0">
                <a:latin typeface="Arial"/>
                <a:cs typeface="Arial"/>
              </a:rPr>
              <a:t>ces </a:t>
            </a:r>
            <a:r>
              <a:rPr sz="2000" b="1" spc="-5" dirty="0">
                <a:latin typeface="Arial"/>
                <a:cs typeface="Arial"/>
              </a:rPr>
              <a:t>nouvelles</a:t>
            </a:r>
            <a:r>
              <a:rPr sz="2000" b="1" spc="-60" dirty="0">
                <a:latin typeface="Arial"/>
                <a:cs typeface="Arial"/>
              </a:rPr>
              <a:t> </a:t>
            </a:r>
            <a:r>
              <a:rPr sz="2000" b="1" dirty="0">
                <a:latin typeface="Arial"/>
                <a:cs typeface="Arial"/>
              </a:rPr>
              <a:t>pensées</a:t>
            </a:r>
            <a:endParaRPr sz="20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866181"/>
            <a:ext cx="6324600" cy="350737"/>
          </a:xfrm>
          <a:prstGeom prst="rect">
            <a:avLst/>
          </a:prstGeom>
        </p:spPr>
        <p:txBody>
          <a:bodyPr vert="horz" wrap="square" lIns="0" tIns="12065" rIns="0" bIns="0" rtlCol="0">
            <a:spAutoFit/>
          </a:bodyPr>
          <a:lstStyle/>
          <a:p>
            <a:pPr marL="12700" marR="5080">
              <a:lnSpc>
                <a:spcPct val="100000"/>
              </a:lnSpc>
              <a:spcBef>
                <a:spcPts val="95"/>
              </a:spcBef>
            </a:pPr>
            <a:r>
              <a:rPr sz="2200" b="1" dirty="0">
                <a:solidFill>
                  <a:srgbClr val="660066"/>
                </a:solidFill>
                <a:latin typeface="Arial" panose="020B0604020202020204" pitchFamily="34" charset="0"/>
                <a:ea typeface="+mn-ea"/>
                <a:cs typeface="Arial" panose="020B0604020202020204" pitchFamily="34" charset="0"/>
              </a:rPr>
              <a:t>V.2.2 - HYGIÈNE ET ÉQUILIBRE DE VIE</a:t>
            </a: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37</a:t>
            </a:fld>
            <a:endParaRPr dirty="0"/>
          </a:p>
        </p:txBody>
      </p:sp>
      <p:sp>
        <p:nvSpPr>
          <p:cNvPr id="3" name="object 3"/>
          <p:cNvSpPr txBox="1"/>
          <p:nvPr/>
        </p:nvSpPr>
        <p:spPr>
          <a:xfrm>
            <a:off x="1907704" y="1628800"/>
            <a:ext cx="5288318" cy="3951723"/>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4965" algn="l"/>
                <a:tab pos="355600" algn="l"/>
              </a:tabLst>
            </a:pPr>
            <a:r>
              <a:rPr sz="2800" spc="-5" dirty="0">
                <a:latin typeface="Arial"/>
                <a:cs typeface="Arial"/>
              </a:rPr>
              <a:t>sommeil</a:t>
            </a:r>
            <a:endParaRPr sz="2800" dirty="0">
              <a:latin typeface="Arial"/>
              <a:cs typeface="Arial"/>
            </a:endParaRPr>
          </a:p>
          <a:p>
            <a:pPr>
              <a:lnSpc>
                <a:spcPct val="100000"/>
              </a:lnSpc>
              <a:spcBef>
                <a:spcPts val="25"/>
              </a:spcBef>
              <a:buFont typeface="Wingdings"/>
              <a:buChar char=""/>
            </a:pPr>
            <a:endParaRPr sz="2900" dirty="0">
              <a:latin typeface="Arial"/>
              <a:cs typeface="Arial"/>
            </a:endParaRPr>
          </a:p>
          <a:p>
            <a:pPr marL="355600" indent="-342900">
              <a:lnSpc>
                <a:spcPct val="100000"/>
              </a:lnSpc>
              <a:buFont typeface="Wingdings"/>
              <a:buChar char=""/>
              <a:tabLst>
                <a:tab pos="354965" algn="l"/>
                <a:tab pos="355600" algn="l"/>
              </a:tabLst>
            </a:pPr>
            <a:r>
              <a:rPr sz="2800" dirty="0">
                <a:latin typeface="Arial"/>
                <a:cs typeface="Arial"/>
              </a:rPr>
              <a:t>sport</a:t>
            </a:r>
          </a:p>
          <a:p>
            <a:pPr>
              <a:lnSpc>
                <a:spcPct val="100000"/>
              </a:lnSpc>
              <a:spcBef>
                <a:spcPts val="25"/>
              </a:spcBef>
              <a:buFont typeface="Wingdings"/>
              <a:buChar char=""/>
            </a:pPr>
            <a:endParaRPr sz="2900" dirty="0">
              <a:latin typeface="Arial"/>
              <a:cs typeface="Arial"/>
            </a:endParaRPr>
          </a:p>
          <a:p>
            <a:pPr marL="355600" indent="-342900">
              <a:lnSpc>
                <a:spcPct val="100000"/>
              </a:lnSpc>
              <a:buFont typeface="Wingdings"/>
              <a:buChar char=""/>
              <a:tabLst>
                <a:tab pos="354965" algn="l"/>
                <a:tab pos="355600" algn="l"/>
              </a:tabLst>
            </a:pPr>
            <a:r>
              <a:rPr sz="2800" dirty="0">
                <a:latin typeface="Arial"/>
                <a:cs typeface="Arial"/>
              </a:rPr>
              <a:t>respiration</a:t>
            </a:r>
          </a:p>
          <a:p>
            <a:pPr>
              <a:lnSpc>
                <a:spcPct val="100000"/>
              </a:lnSpc>
              <a:spcBef>
                <a:spcPts val="25"/>
              </a:spcBef>
              <a:buFont typeface="Wingdings"/>
              <a:buChar char=""/>
            </a:pPr>
            <a:endParaRPr sz="2900" dirty="0">
              <a:latin typeface="Arial"/>
              <a:cs typeface="Arial"/>
            </a:endParaRPr>
          </a:p>
          <a:p>
            <a:pPr marL="355600" indent="-342900">
              <a:lnSpc>
                <a:spcPct val="100000"/>
              </a:lnSpc>
              <a:buFont typeface="Wingdings"/>
              <a:buChar char=""/>
              <a:tabLst>
                <a:tab pos="354965" algn="l"/>
                <a:tab pos="355600" algn="l"/>
              </a:tabLst>
            </a:pPr>
            <a:r>
              <a:rPr lang="fr-FR" sz="2800" dirty="0">
                <a:latin typeface="Arial"/>
                <a:cs typeface="Arial"/>
              </a:rPr>
              <a:t>r</a:t>
            </a:r>
            <a:r>
              <a:rPr sz="2800" dirty="0" err="1">
                <a:latin typeface="Arial"/>
                <a:cs typeface="Arial"/>
              </a:rPr>
              <a:t>elaxatio</a:t>
            </a:r>
            <a:r>
              <a:rPr lang="fr-FR" sz="2800" dirty="0">
                <a:latin typeface="Arial"/>
                <a:cs typeface="Arial"/>
              </a:rPr>
              <a:t>n (rire)</a:t>
            </a:r>
            <a:endParaRPr sz="2800" dirty="0">
              <a:latin typeface="Arial"/>
              <a:cs typeface="Arial"/>
            </a:endParaRPr>
          </a:p>
          <a:p>
            <a:pPr>
              <a:lnSpc>
                <a:spcPct val="100000"/>
              </a:lnSpc>
              <a:spcBef>
                <a:spcPts val="25"/>
              </a:spcBef>
              <a:buFont typeface="Wingdings"/>
              <a:buChar char=""/>
            </a:pPr>
            <a:endParaRPr sz="2900" dirty="0">
              <a:latin typeface="Arial"/>
              <a:cs typeface="Arial"/>
            </a:endParaRPr>
          </a:p>
          <a:p>
            <a:pPr marL="355600" indent="-342900">
              <a:lnSpc>
                <a:spcPct val="100000"/>
              </a:lnSpc>
              <a:buFont typeface="Wingdings"/>
              <a:buChar char=""/>
              <a:tabLst>
                <a:tab pos="354965" algn="l"/>
                <a:tab pos="355600" algn="l"/>
              </a:tabLst>
            </a:pPr>
            <a:r>
              <a:rPr sz="2800" spc="-5" dirty="0">
                <a:latin typeface="Arial"/>
                <a:cs typeface="Arial"/>
              </a:rPr>
              <a:t>alimentation</a:t>
            </a:r>
            <a:endParaRPr sz="28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90000">
              <a:schemeClr val="accent2">
                <a:lumMod val="45000"/>
                <a:lumOff val="55000"/>
                <a:alpha val="55000"/>
              </a:schemeClr>
            </a:gs>
            <a:gs pos="80000">
              <a:schemeClr val="accent2">
                <a:lumMod val="45000"/>
                <a:lumOff val="55000"/>
                <a:alpha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3861" y="620688"/>
            <a:ext cx="7886700" cy="615602"/>
          </a:xfrm>
        </p:spPr>
        <p:txBody>
          <a:bodyPr>
            <a:normAutofit/>
          </a:bodyPr>
          <a:lstStyle/>
          <a:p>
            <a:r>
              <a:rPr lang="fr-FR" sz="2200" b="1" dirty="0">
                <a:solidFill>
                  <a:srgbClr val="660066"/>
                </a:solidFill>
                <a:latin typeface="Arial Black" panose="020B0A04020102020204" pitchFamily="34" charset="0"/>
                <a:ea typeface="+mn-ea"/>
                <a:cs typeface="Arial" panose="020B0604020202020204" pitchFamily="34" charset="0"/>
              </a:rPr>
              <a:t>ASTUCES POUR VAINCRE LE STRESS</a:t>
            </a:r>
          </a:p>
        </p:txBody>
      </p:sp>
      <p:sp>
        <p:nvSpPr>
          <p:cNvPr id="3" name="Espace réservé du contenu 2"/>
          <p:cNvSpPr>
            <a:spLocks noGrp="1"/>
          </p:cNvSpPr>
          <p:nvPr>
            <p:ph idx="1"/>
          </p:nvPr>
        </p:nvSpPr>
        <p:spPr>
          <a:xfrm>
            <a:off x="628650" y="1412776"/>
            <a:ext cx="7886700" cy="4351338"/>
          </a:xfrm>
        </p:spPr>
        <p:txBody>
          <a:bodyPr>
            <a:normAutofit/>
          </a:bodyPr>
          <a:lstStyle/>
          <a:p>
            <a:pPr marL="0" indent="0" algn="just" defTabSz="914400">
              <a:lnSpc>
                <a:spcPct val="100000"/>
              </a:lnSpc>
              <a:buNone/>
            </a:pPr>
            <a:r>
              <a:rPr lang="fr-FR" b="1" dirty="0"/>
              <a:t>1</a:t>
            </a:r>
            <a:r>
              <a:rPr lang="fr-FR" dirty="0"/>
              <a:t>. </a:t>
            </a:r>
            <a:r>
              <a:rPr lang="fr-FR" sz="2000" b="1" dirty="0">
                <a:effectLst>
                  <a:outerShdw blurRad="38100" dist="38100" dir="2700000" algn="tl">
                    <a:srgbClr val="000000">
                      <a:alpha val="43137"/>
                    </a:srgbClr>
                  </a:outerShdw>
                </a:effectLst>
                <a:latin typeface="Arial"/>
                <a:cs typeface="Arial"/>
              </a:rPr>
              <a:t>Gérez votre temps !</a:t>
            </a:r>
          </a:p>
          <a:p>
            <a:pPr marL="0" indent="0" algn="just" defTabSz="914400">
              <a:lnSpc>
                <a:spcPct val="100000"/>
              </a:lnSpc>
              <a:buNone/>
            </a:pPr>
            <a:r>
              <a:rPr lang="fr-FR" sz="2000" dirty="0">
                <a:latin typeface="Arial"/>
                <a:cs typeface="Arial"/>
              </a:rPr>
              <a:t>Une cause du stress peut être une mauvaise organisation de sa journée. Alors faites vous un emploi du temps pour ne rien oublier et pour ne pas avoir à faire deux choses à la fois.</a:t>
            </a:r>
          </a:p>
          <a:p>
            <a:pPr marL="457200" indent="-457200" algn="just" defTabSz="914400">
              <a:lnSpc>
                <a:spcPct val="100000"/>
              </a:lnSpc>
              <a:buAutoNum type="arabicParenR"/>
            </a:pPr>
            <a:endParaRPr lang="fr-FR" sz="2000" b="1" dirty="0">
              <a:latin typeface="Arial"/>
              <a:cs typeface="Arial"/>
            </a:endParaRPr>
          </a:p>
          <a:p>
            <a:pPr marL="0" indent="0" algn="just" defTabSz="914400">
              <a:lnSpc>
                <a:spcPct val="100000"/>
              </a:lnSpc>
              <a:buNone/>
            </a:pPr>
            <a:r>
              <a:rPr lang="fr-FR" sz="2000" b="1" dirty="0">
                <a:latin typeface="Arial"/>
                <a:cs typeface="Arial"/>
              </a:rPr>
              <a:t>2. </a:t>
            </a:r>
            <a:r>
              <a:rPr lang="fr-FR" sz="2000" b="1" dirty="0">
                <a:effectLst>
                  <a:outerShdw blurRad="38100" dist="38100" dir="2700000" algn="tl">
                    <a:srgbClr val="000000">
                      <a:alpha val="43137"/>
                    </a:srgbClr>
                  </a:outerShdw>
                </a:effectLst>
                <a:latin typeface="Arial"/>
                <a:cs typeface="Arial"/>
              </a:rPr>
              <a:t>Dormez assez !</a:t>
            </a:r>
          </a:p>
          <a:p>
            <a:pPr marL="0" indent="0" algn="just" defTabSz="914400">
              <a:lnSpc>
                <a:spcPct val="100000"/>
              </a:lnSpc>
              <a:buNone/>
            </a:pPr>
            <a:r>
              <a:rPr lang="fr-FR" sz="2000" dirty="0">
                <a:latin typeface="Arial"/>
                <a:cs typeface="Arial"/>
              </a:rPr>
              <a:t>Le stress est souvent marqué par des troubles du sommeil car on doit encore penser à beaucoup de choses avant de pouvoir s’endormir. Inscrivez dans votre emploi du temps un temps pour dormir. Au moment d’aller vous coucher vous vous dites que vous n’avez plus besoin de réfléchir car toute votre attention doit maintenant être consacrée au sommeil</a:t>
            </a:r>
          </a:p>
          <a:p>
            <a:pPr marL="457200" indent="-457200" algn="just" defTabSz="914400">
              <a:lnSpc>
                <a:spcPct val="100000"/>
              </a:lnSpc>
              <a:buAutoNum type="arabicParenR"/>
            </a:pPr>
            <a:endParaRPr lang="fr-FR" sz="2000" b="1" dirty="0">
              <a:latin typeface="Arial"/>
              <a:cs typeface="Arial"/>
            </a:endParaRPr>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38</a:t>
            </a:fld>
            <a:endParaRPr lang="fr-FR" dirty="0"/>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8510" y="489789"/>
            <a:ext cx="7886700" cy="615602"/>
          </a:xfrm>
        </p:spPr>
        <p:txBody>
          <a:bodyPr/>
          <a:lstStyle/>
          <a:p>
            <a:r>
              <a:rPr lang="fr-FR" sz="2200" b="1" dirty="0">
                <a:solidFill>
                  <a:srgbClr val="660066"/>
                </a:solidFill>
                <a:latin typeface="Arial Black" panose="020B0A04020102020204" pitchFamily="34" charset="0"/>
                <a:ea typeface="+mn-ea"/>
                <a:cs typeface="Arial" panose="020B0604020202020204" pitchFamily="34" charset="0"/>
              </a:rPr>
              <a:t>ASTUCES POUR VAINCRE LE STRESS</a:t>
            </a:r>
          </a:p>
        </p:txBody>
      </p:sp>
      <p:sp>
        <p:nvSpPr>
          <p:cNvPr id="3" name="Espace réservé du contenu 2"/>
          <p:cNvSpPr>
            <a:spLocks noGrp="1"/>
          </p:cNvSpPr>
          <p:nvPr>
            <p:ph idx="1"/>
          </p:nvPr>
        </p:nvSpPr>
        <p:spPr>
          <a:xfrm>
            <a:off x="544071" y="1128340"/>
            <a:ext cx="8239033" cy="4351338"/>
          </a:xfrm>
        </p:spPr>
        <p:txBody>
          <a:bodyPr>
            <a:noAutofit/>
          </a:bodyPr>
          <a:lstStyle/>
          <a:p>
            <a:pPr marL="0" indent="0" algn="just" defTabSz="914400">
              <a:lnSpc>
                <a:spcPct val="120000"/>
              </a:lnSpc>
              <a:buNone/>
            </a:pPr>
            <a:r>
              <a:rPr lang="fr-FR" sz="2000" b="1" spc="-5" dirty="0">
                <a:latin typeface="Arial"/>
                <a:cs typeface="Arial"/>
              </a:rPr>
              <a:t>3. </a:t>
            </a:r>
            <a:r>
              <a:rPr lang="fr-FR" sz="2000" b="1" spc="-5" dirty="0">
                <a:effectLst>
                  <a:outerShdw blurRad="38100" dist="38100" dir="2700000" algn="tl">
                    <a:srgbClr val="000000">
                      <a:alpha val="43137"/>
                    </a:srgbClr>
                  </a:outerShdw>
                </a:effectLst>
                <a:latin typeface="Arial"/>
                <a:cs typeface="Arial"/>
              </a:rPr>
              <a:t>Prenez le temps de bien manger !</a:t>
            </a:r>
          </a:p>
          <a:p>
            <a:pPr marL="0" indent="0" algn="just" defTabSz="914400">
              <a:lnSpc>
                <a:spcPct val="120000"/>
              </a:lnSpc>
              <a:buNone/>
            </a:pPr>
            <a:r>
              <a:rPr lang="fr-FR" sz="2000" spc="-5" dirty="0">
                <a:latin typeface="Arial"/>
                <a:cs typeface="Arial"/>
              </a:rPr>
              <a:t>Votre organisme a besoin d’énergie pour pouvoir gérer le stress. Alors choisissez bien vos aliments et prenez le temps pour manger pour que le corps puisse récupérer en même temps</a:t>
            </a:r>
          </a:p>
          <a:p>
            <a:pPr marL="0" indent="0" algn="just" defTabSz="914400">
              <a:lnSpc>
                <a:spcPct val="120000"/>
              </a:lnSpc>
              <a:buNone/>
            </a:pPr>
            <a:endParaRPr lang="fr-FR" sz="2000" spc="-5" dirty="0">
              <a:latin typeface="Arial"/>
              <a:cs typeface="Arial"/>
            </a:endParaRPr>
          </a:p>
          <a:p>
            <a:pPr marL="0" indent="0" algn="just" defTabSz="914400">
              <a:lnSpc>
                <a:spcPct val="120000"/>
              </a:lnSpc>
              <a:buNone/>
            </a:pPr>
            <a:r>
              <a:rPr lang="fr-FR" sz="2000" b="1" spc="-5" dirty="0">
                <a:latin typeface="Arial"/>
                <a:cs typeface="Arial"/>
              </a:rPr>
              <a:t>4. </a:t>
            </a:r>
            <a:r>
              <a:rPr lang="fr-FR" sz="2000" b="1" spc="-5" dirty="0">
                <a:effectLst>
                  <a:outerShdw blurRad="38100" dist="38100" dir="2700000" algn="tl">
                    <a:srgbClr val="000000">
                      <a:alpha val="43137"/>
                    </a:srgbClr>
                  </a:outerShdw>
                </a:effectLst>
                <a:latin typeface="Arial"/>
                <a:cs typeface="Arial"/>
              </a:rPr>
              <a:t>Faites des pauses !</a:t>
            </a:r>
          </a:p>
          <a:p>
            <a:pPr marL="0" indent="0" algn="just" defTabSz="914400">
              <a:lnSpc>
                <a:spcPct val="120000"/>
              </a:lnSpc>
              <a:buNone/>
            </a:pPr>
            <a:r>
              <a:rPr lang="fr-FR" sz="2000" spc="-5" dirty="0">
                <a:latin typeface="Arial"/>
                <a:cs typeface="Arial"/>
              </a:rPr>
              <a:t>Si cela n’est pas possible au travail, accorder vous une pause en rentrant avant d’attaquer les courses, le ménage, la préparation du repas… Allongez-vous au moins 10 minutes en fermant les yeux et en ne pensant à rien ou prenez un livre. Pendant vos pauses vous pouvez en profiter pour vous relaxer avec des exercices de respiration.</a:t>
            </a:r>
          </a:p>
          <a:p>
            <a:pPr algn="just"/>
            <a:endParaRPr lang="fr-FR" sz="2000" dirty="0"/>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39</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4" name="object 4"/>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5" name="object 5"/>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4</a:t>
            </a:fld>
            <a:endParaRPr dirty="0"/>
          </a:p>
        </p:txBody>
      </p:sp>
      <p:sp>
        <p:nvSpPr>
          <p:cNvPr id="6" name="Rectangle 5"/>
          <p:cNvSpPr/>
          <p:nvPr/>
        </p:nvSpPr>
        <p:spPr>
          <a:xfrm>
            <a:off x="179512" y="1371833"/>
            <a:ext cx="8712968" cy="3816429"/>
          </a:xfrm>
          <a:prstGeom prst="rect">
            <a:avLst/>
          </a:prstGeom>
        </p:spPr>
        <p:txBody>
          <a:bodyPr wrap="square">
            <a:spAutoFit/>
          </a:bodyPr>
          <a:lstStyle/>
          <a:p>
            <a:pPr algn="just"/>
            <a:r>
              <a:rPr lang="fr-FR" sz="2200" dirty="0"/>
              <a:t>Le stress ou tension nerveuse est le syndrome général d’adaptation. Ce mot signifie contrainte en anglais. Il provient d’une difficulté à gérer sur un long terme une tension au niveau physique et psychique. Il correspond à une « forme de déséquilibre entre la perception qu’une personne a des contraintes que lui impose son environnement et la perception qu’elle a de ses propres ressources pour y faire face » source inrs.fr.</a:t>
            </a:r>
          </a:p>
          <a:p>
            <a:pPr algn="just"/>
            <a:endParaRPr lang="fr-FR" sz="2200" dirty="0"/>
          </a:p>
          <a:p>
            <a:pPr algn="just"/>
            <a:r>
              <a:rPr lang="fr-FR" sz="2200" dirty="0"/>
              <a:t>Nous pourrions aussi définir le stress comme un état de tension chronique (à la fois physique et psychique) qui découle d’une façon inadéquate de gérer la pression (psychique) pendant une période prolongée. Plusieurs ingrédients sont nécessaires pour créer un stress.</a:t>
            </a:r>
          </a:p>
        </p:txBody>
      </p:sp>
      <p:sp>
        <p:nvSpPr>
          <p:cNvPr id="7" name="Rectangle 6"/>
          <p:cNvSpPr/>
          <p:nvPr/>
        </p:nvSpPr>
        <p:spPr>
          <a:xfrm>
            <a:off x="770003" y="709306"/>
            <a:ext cx="6413138" cy="430887"/>
          </a:xfrm>
          <a:prstGeom prst="rect">
            <a:avLst/>
          </a:prstGeom>
        </p:spPr>
        <p:txBody>
          <a:bodyPr wrap="square">
            <a:spAutoFit/>
          </a:bodyPr>
          <a:lstStyle/>
          <a:p>
            <a:r>
              <a:rPr lang="fr-FR" sz="2200" b="1" dirty="0">
                <a:solidFill>
                  <a:srgbClr val="660066"/>
                </a:solidFill>
                <a:latin typeface="Arial Black"/>
                <a:cs typeface="Arial Black"/>
              </a:rPr>
              <a:t>I / DEFINITION</a:t>
            </a:r>
            <a:endParaRPr lang="fr-FR" sz="2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548680"/>
            <a:ext cx="7886700" cy="543594"/>
          </a:xfrm>
        </p:spPr>
        <p:txBody>
          <a:bodyPr>
            <a:normAutofit/>
          </a:bodyPr>
          <a:lstStyle/>
          <a:p>
            <a:r>
              <a:rPr lang="fr-FR" sz="2200" b="1" dirty="0">
                <a:solidFill>
                  <a:srgbClr val="660066"/>
                </a:solidFill>
                <a:latin typeface="Arial Black" panose="020B0A04020102020204" pitchFamily="34" charset="0"/>
                <a:ea typeface="+mn-ea"/>
                <a:cs typeface="Arial" panose="020B0604020202020204" pitchFamily="34" charset="0"/>
              </a:rPr>
              <a:t>ASTUCES POUR VAINCRE LE STRESS</a:t>
            </a:r>
          </a:p>
        </p:txBody>
      </p:sp>
      <p:sp>
        <p:nvSpPr>
          <p:cNvPr id="3" name="Espace réservé du contenu 2"/>
          <p:cNvSpPr>
            <a:spLocks noGrp="1"/>
          </p:cNvSpPr>
          <p:nvPr>
            <p:ph idx="1"/>
          </p:nvPr>
        </p:nvSpPr>
        <p:spPr>
          <a:xfrm>
            <a:off x="628650" y="1109831"/>
            <a:ext cx="7886700" cy="4962541"/>
          </a:xfrm>
        </p:spPr>
        <p:txBody>
          <a:bodyPr>
            <a:normAutofit fontScale="62500" lnSpcReduction="20000"/>
          </a:bodyPr>
          <a:lstStyle/>
          <a:p>
            <a:pPr marL="0" indent="0" algn="just" defTabSz="914400">
              <a:lnSpc>
                <a:spcPct val="120000"/>
              </a:lnSpc>
              <a:buNone/>
            </a:pPr>
            <a:r>
              <a:rPr lang="fr-FR" sz="3000" b="1" spc="-5" dirty="0">
                <a:latin typeface="Arial"/>
                <a:cs typeface="Arial"/>
              </a:rPr>
              <a:t>5. </a:t>
            </a:r>
            <a:r>
              <a:rPr lang="fr-FR" sz="3000" b="1" spc="-5" dirty="0">
                <a:effectLst>
                  <a:outerShdw blurRad="38100" dist="38100" dir="2700000" algn="tl">
                    <a:srgbClr val="000000">
                      <a:alpha val="43137"/>
                    </a:srgbClr>
                  </a:outerShdw>
                </a:effectLst>
                <a:latin typeface="Arial"/>
                <a:cs typeface="Arial"/>
              </a:rPr>
              <a:t>Apprenez à dire non !</a:t>
            </a:r>
          </a:p>
          <a:p>
            <a:pPr marL="0" indent="0" algn="just" defTabSz="914400">
              <a:lnSpc>
                <a:spcPct val="120000"/>
              </a:lnSpc>
              <a:buNone/>
            </a:pPr>
            <a:r>
              <a:rPr lang="fr-FR" sz="3000" spc="-5" dirty="0">
                <a:latin typeface="Arial"/>
                <a:cs typeface="Arial"/>
              </a:rPr>
              <a:t>Vous n’êtes pas obligé de toujours accepter tout ce qu’on vous demande ! Apprenez à dire non aux choses qui ne sont pas urgentes ou déléguer les tâches</a:t>
            </a:r>
          </a:p>
          <a:p>
            <a:pPr marL="0" indent="0" algn="just" defTabSz="914400">
              <a:lnSpc>
                <a:spcPct val="120000"/>
              </a:lnSpc>
              <a:buNone/>
            </a:pPr>
            <a:r>
              <a:rPr lang="fr-FR" sz="3000" b="1" spc="-5" dirty="0">
                <a:latin typeface="Arial"/>
                <a:cs typeface="Arial"/>
              </a:rPr>
              <a:t>6. </a:t>
            </a:r>
            <a:r>
              <a:rPr lang="fr-FR" sz="3000" b="1" spc="-5" dirty="0">
                <a:effectLst>
                  <a:outerShdw blurRad="38100" dist="38100" dir="2700000" algn="tl">
                    <a:srgbClr val="000000">
                      <a:alpha val="43137"/>
                    </a:srgbClr>
                  </a:outerShdw>
                </a:effectLst>
                <a:latin typeface="Arial"/>
                <a:cs typeface="Arial"/>
              </a:rPr>
              <a:t>Définissez ce qui vous fait du bien !</a:t>
            </a:r>
          </a:p>
          <a:p>
            <a:pPr marL="0" indent="0" algn="just" defTabSz="914400">
              <a:lnSpc>
                <a:spcPct val="120000"/>
              </a:lnSpc>
              <a:buNone/>
            </a:pPr>
            <a:r>
              <a:rPr lang="fr-FR" sz="3000" spc="-5" dirty="0">
                <a:latin typeface="Arial"/>
                <a:cs typeface="Arial"/>
              </a:rPr>
              <a:t>Faites vous une listes avec des activités qui vous ressources : un bain, lire un livre, écouter de la musique, du sport… Accordez-vous le temps de penser à vous et de retrouver l’énergie dans un moment de calme.</a:t>
            </a:r>
          </a:p>
          <a:p>
            <a:pPr marL="0" indent="0" algn="just" defTabSz="914400">
              <a:lnSpc>
                <a:spcPct val="120000"/>
              </a:lnSpc>
              <a:buNone/>
            </a:pPr>
            <a:r>
              <a:rPr lang="fr-FR" sz="3000" b="1" spc="-5" dirty="0">
                <a:latin typeface="Arial"/>
                <a:cs typeface="Arial"/>
              </a:rPr>
              <a:t>7. </a:t>
            </a:r>
            <a:r>
              <a:rPr lang="fr-FR" sz="3000" b="1" spc="-5" dirty="0">
                <a:effectLst>
                  <a:outerShdw blurRad="38100" dist="38100" dir="2700000" algn="tl">
                    <a:srgbClr val="000000">
                      <a:alpha val="43137"/>
                    </a:srgbClr>
                  </a:outerShdw>
                </a:effectLst>
                <a:latin typeface="Arial"/>
                <a:cs typeface="Arial"/>
              </a:rPr>
              <a:t>Changez d’attitude !</a:t>
            </a:r>
          </a:p>
          <a:p>
            <a:pPr marL="0" indent="0" algn="just" defTabSz="914400">
              <a:lnSpc>
                <a:spcPct val="120000"/>
              </a:lnSpc>
              <a:buNone/>
            </a:pPr>
            <a:r>
              <a:rPr lang="fr-FR" sz="3000" spc="-5" dirty="0">
                <a:latin typeface="Arial"/>
                <a:cs typeface="Arial"/>
              </a:rPr>
              <a:t>Arrêtez de vous énerver dans les bouchons, si le bus a du retard, si un collègue n’a pas fait le travail qu’il était censé faire, si vous n’avez pas prévu de parapluie et qu’il pleut … Quelque soit la situation soyez zen et positif en contrôlant votre respiration (exercice de respiration abdominale).</a:t>
            </a:r>
          </a:p>
          <a:p>
            <a:pPr algn="just"/>
            <a:endParaRPr lang="fr-FR" dirty="0"/>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40</a:t>
            </a:fld>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8312" y="599344"/>
            <a:ext cx="7886700" cy="615602"/>
          </a:xfrm>
        </p:spPr>
        <p:txBody>
          <a:bodyPr>
            <a:normAutofit/>
          </a:bodyPr>
          <a:lstStyle/>
          <a:p>
            <a:r>
              <a:rPr lang="fr-FR" sz="2200" b="1" dirty="0">
                <a:solidFill>
                  <a:srgbClr val="660066"/>
                </a:solidFill>
                <a:latin typeface="Arial Black" panose="020B0A04020102020204" pitchFamily="34" charset="0"/>
                <a:ea typeface="+mn-ea"/>
                <a:cs typeface="Arial" panose="020B0604020202020204" pitchFamily="34" charset="0"/>
              </a:rPr>
              <a:t>ASTUCES POUR VAINCRE LE STRESS</a:t>
            </a:r>
          </a:p>
        </p:txBody>
      </p:sp>
      <p:sp>
        <p:nvSpPr>
          <p:cNvPr id="3" name="Espace réservé du contenu 2"/>
          <p:cNvSpPr>
            <a:spLocks noGrp="1"/>
          </p:cNvSpPr>
          <p:nvPr>
            <p:ph idx="1"/>
          </p:nvPr>
        </p:nvSpPr>
        <p:spPr>
          <a:xfrm>
            <a:off x="628650" y="1412776"/>
            <a:ext cx="7886700" cy="2350387"/>
          </a:xfrm>
        </p:spPr>
        <p:txBody>
          <a:bodyPr>
            <a:spAutoFit/>
          </a:bodyPr>
          <a:lstStyle/>
          <a:p>
            <a:pPr marL="0" indent="0" algn="just" defTabSz="914400">
              <a:lnSpc>
                <a:spcPct val="100000"/>
              </a:lnSpc>
              <a:buNone/>
            </a:pPr>
            <a:r>
              <a:rPr lang="fr-FR" sz="2000" b="1" spc="-5" dirty="0">
                <a:latin typeface="Arial"/>
                <a:cs typeface="Arial"/>
              </a:rPr>
              <a:t>8. </a:t>
            </a:r>
            <a:r>
              <a:rPr lang="fr-FR" sz="2000" b="1" spc="-5" dirty="0">
                <a:effectLst>
                  <a:outerShdw blurRad="38100" dist="38100" dir="2700000" algn="tl">
                    <a:srgbClr val="000000">
                      <a:alpha val="43137"/>
                    </a:srgbClr>
                  </a:outerShdw>
                </a:effectLst>
                <a:latin typeface="Arial"/>
                <a:cs typeface="Arial"/>
              </a:rPr>
              <a:t>Identifier l’agent de stress !</a:t>
            </a:r>
          </a:p>
          <a:p>
            <a:pPr marL="0" indent="0" algn="just" defTabSz="914400">
              <a:lnSpc>
                <a:spcPct val="100000"/>
              </a:lnSpc>
              <a:buNone/>
            </a:pPr>
            <a:r>
              <a:rPr lang="fr-FR" sz="2000" spc="-5" dirty="0">
                <a:latin typeface="Arial"/>
                <a:cs typeface="Arial"/>
              </a:rPr>
              <a:t>Réfléchissez. Quel élément fait que vous vous sentez stressé : le travail, votre belle-mère, le ménage… ? Cherchez la cause du stress et quand vous l’avez trouvé essayez de l’éviter ou apprenez à vivre avec même si avec belle maman ce n’est pas toujours des plus simples, vous ne pourrez la changer.</a:t>
            </a:r>
          </a:p>
          <a:p>
            <a:pPr algn="just" defTabSz="914400">
              <a:lnSpc>
                <a:spcPct val="60000"/>
              </a:lnSpc>
              <a:buFont typeface="Wingdings"/>
              <a:buChar char=""/>
            </a:pPr>
            <a:endParaRPr lang="fr-FR" sz="2000" dirty="0"/>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41</a:t>
            </a:fld>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16231" y="455548"/>
            <a:ext cx="2738120"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0000"/>
                </a:solidFill>
                <a:latin typeface="Arial"/>
                <a:cs typeface="Arial"/>
              </a:rPr>
              <a:t>PRINCIPALES </a:t>
            </a:r>
            <a:r>
              <a:rPr sz="1800" b="1" spc="-5" dirty="0">
                <a:solidFill>
                  <a:srgbClr val="FF0000"/>
                </a:solidFill>
                <a:latin typeface="Arial"/>
                <a:cs typeface="Arial"/>
              </a:rPr>
              <a:t>SOURCES</a:t>
            </a:r>
            <a:endParaRPr sz="1800">
              <a:latin typeface="Arial"/>
              <a:cs typeface="Arial"/>
            </a:endParaRPr>
          </a:p>
        </p:txBody>
      </p:sp>
      <p:sp>
        <p:nvSpPr>
          <p:cNvPr id="4" name="object 4"/>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5" name="object 5"/>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6" name="object 6"/>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42</a:t>
            </a:fld>
            <a:endParaRPr dirty="0"/>
          </a:p>
        </p:txBody>
      </p:sp>
      <p:sp>
        <p:nvSpPr>
          <p:cNvPr id="3" name="object 3"/>
          <p:cNvSpPr txBox="1"/>
          <p:nvPr/>
        </p:nvSpPr>
        <p:spPr>
          <a:xfrm>
            <a:off x="1045145" y="1621980"/>
            <a:ext cx="7101205" cy="2067874"/>
          </a:xfrm>
          <a:prstGeom prst="rect">
            <a:avLst/>
          </a:prstGeom>
        </p:spPr>
        <p:txBody>
          <a:bodyPr vert="horz" wrap="square" lIns="0" tIns="13335" rIns="0" bIns="0" rtlCol="0">
            <a:spAutoFit/>
          </a:bodyPr>
          <a:lstStyle/>
          <a:p>
            <a:pPr marL="463550" indent="-451484">
              <a:lnSpc>
                <a:spcPct val="100000"/>
              </a:lnSpc>
              <a:spcBef>
                <a:spcPts val="105"/>
              </a:spcBef>
              <a:buFont typeface="Wingdings" panose="05000000000000000000" pitchFamily="2" charset="2"/>
              <a:buChar char="§"/>
              <a:tabLst>
                <a:tab pos="463550" algn="l"/>
                <a:tab pos="464184" algn="l"/>
              </a:tabLst>
            </a:pPr>
            <a:r>
              <a:rPr sz="2000" b="1" spc="-5" dirty="0">
                <a:latin typeface="Arial"/>
                <a:cs typeface="Arial"/>
              </a:rPr>
              <a:t>Revue </a:t>
            </a:r>
            <a:r>
              <a:rPr sz="2000" b="1" dirty="0">
                <a:latin typeface="Arial"/>
                <a:cs typeface="Arial"/>
              </a:rPr>
              <a:t>MANAGERIS,</a:t>
            </a:r>
            <a:r>
              <a:rPr sz="2000" b="1" spc="-25" dirty="0">
                <a:latin typeface="Arial"/>
                <a:cs typeface="Arial"/>
              </a:rPr>
              <a:t> </a:t>
            </a:r>
            <a:r>
              <a:rPr sz="2000" b="1" dirty="0">
                <a:latin typeface="Arial"/>
                <a:cs typeface="Arial"/>
              </a:rPr>
              <a:t>N</a:t>
            </a:r>
            <a:r>
              <a:rPr sz="2000" b="1" dirty="0">
                <a:latin typeface="MS PGothic"/>
                <a:cs typeface="MS PGothic"/>
              </a:rPr>
              <a:t>°</a:t>
            </a:r>
            <a:r>
              <a:rPr sz="2000" b="1" dirty="0">
                <a:latin typeface="Arial"/>
                <a:cs typeface="Arial"/>
              </a:rPr>
              <a:t>121a</a:t>
            </a:r>
            <a:endParaRPr sz="2000" dirty="0">
              <a:latin typeface="Arial"/>
              <a:cs typeface="Arial"/>
            </a:endParaRPr>
          </a:p>
          <a:p>
            <a:pPr marL="457200" indent="-457200">
              <a:lnSpc>
                <a:spcPct val="100000"/>
              </a:lnSpc>
              <a:spcBef>
                <a:spcPts val="45"/>
              </a:spcBef>
              <a:buFont typeface="Wingdings" panose="05000000000000000000" pitchFamily="2" charset="2"/>
              <a:buChar char="§"/>
            </a:pPr>
            <a:endParaRPr sz="2650" dirty="0">
              <a:latin typeface="Arial"/>
              <a:cs typeface="Arial"/>
            </a:endParaRPr>
          </a:p>
          <a:p>
            <a:pPr marL="463550" marR="5080" indent="-450850">
              <a:lnSpc>
                <a:spcPct val="100000"/>
              </a:lnSpc>
              <a:buFont typeface="Wingdings" panose="05000000000000000000" pitchFamily="2" charset="2"/>
              <a:buChar char="§"/>
              <a:tabLst>
                <a:tab pos="463550" algn="l"/>
                <a:tab pos="464184" algn="l"/>
              </a:tabLst>
            </a:pPr>
            <a:r>
              <a:rPr sz="2000" b="1" dirty="0">
                <a:latin typeface="Arial"/>
                <a:cs typeface="Arial"/>
              </a:rPr>
              <a:t>Patrick Légeron, « </a:t>
            </a:r>
            <a:r>
              <a:rPr sz="2000" b="1" i="1" spc="-5" dirty="0">
                <a:latin typeface="Arial"/>
                <a:cs typeface="Arial"/>
              </a:rPr>
              <a:t>Le </a:t>
            </a:r>
            <a:r>
              <a:rPr sz="2000" b="1" i="1" dirty="0">
                <a:latin typeface="Arial"/>
                <a:cs typeface="Arial"/>
              </a:rPr>
              <a:t>stress au travail </a:t>
            </a:r>
            <a:r>
              <a:rPr sz="2000" b="1" dirty="0">
                <a:latin typeface="Arial"/>
                <a:cs typeface="Arial"/>
              </a:rPr>
              <a:t>», </a:t>
            </a:r>
            <a:r>
              <a:rPr sz="2000" b="1" spc="-5" dirty="0">
                <a:latin typeface="Arial"/>
                <a:cs typeface="Arial"/>
              </a:rPr>
              <a:t>Editions</a:t>
            </a:r>
            <a:r>
              <a:rPr sz="2000" b="1" spc="-215" dirty="0">
                <a:latin typeface="Arial"/>
                <a:cs typeface="Arial"/>
              </a:rPr>
              <a:t> </a:t>
            </a:r>
            <a:r>
              <a:rPr sz="2000" b="1" spc="-5" dirty="0">
                <a:latin typeface="Arial"/>
                <a:cs typeface="Arial"/>
              </a:rPr>
              <a:t>Odile  </a:t>
            </a:r>
            <a:r>
              <a:rPr sz="2000" b="1" dirty="0">
                <a:latin typeface="Arial"/>
                <a:cs typeface="Arial"/>
              </a:rPr>
              <a:t>Jacob</a:t>
            </a:r>
            <a:endParaRPr sz="2000" dirty="0">
              <a:latin typeface="Arial"/>
              <a:cs typeface="Arial"/>
            </a:endParaRPr>
          </a:p>
          <a:p>
            <a:pPr marL="457200" indent="-457200">
              <a:lnSpc>
                <a:spcPct val="100000"/>
              </a:lnSpc>
              <a:spcBef>
                <a:spcPts val="15"/>
              </a:spcBef>
              <a:buFont typeface="Wingdings" panose="05000000000000000000" pitchFamily="2" charset="2"/>
              <a:buChar char="§"/>
            </a:pPr>
            <a:endParaRPr sz="2700" dirty="0">
              <a:latin typeface="Arial"/>
              <a:cs typeface="Arial"/>
            </a:endParaRPr>
          </a:p>
          <a:p>
            <a:pPr marL="463550" indent="-451484">
              <a:lnSpc>
                <a:spcPct val="100000"/>
              </a:lnSpc>
              <a:buFont typeface="Wingdings" panose="05000000000000000000" pitchFamily="2" charset="2"/>
              <a:buChar char="§"/>
              <a:tabLst>
                <a:tab pos="463550" algn="l"/>
                <a:tab pos="464184" algn="l"/>
              </a:tabLst>
            </a:pPr>
            <a:r>
              <a:rPr sz="2000" b="1" dirty="0">
                <a:latin typeface="Arial"/>
                <a:cs typeface="Arial"/>
              </a:rPr>
              <a:t>INRS</a:t>
            </a:r>
            <a:endParaRPr sz="2000" dirty="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28650" y="2276872"/>
            <a:ext cx="8149935" cy="443070"/>
          </a:xfrm>
          <a:prstGeom prst="rect">
            <a:avLst/>
          </a:prstGeom>
        </p:spPr>
        <p:txBody>
          <a:bodyPr vert="horz" wrap="square" lIns="0" tIns="12065" rIns="0" bIns="0" rtlCol="0">
            <a:spAutoFit/>
          </a:bodyPr>
          <a:lstStyle/>
          <a:p>
            <a:pPr marL="12700">
              <a:lnSpc>
                <a:spcPct val="100000"/>
              </a:lnSpc>
              <a:spcBef>
                <a:spcPts val="95"/>
              </a:spcBef>
            </a:pPr>
            <a:r>
              <a:rPr lang="fr-FR" sz="2800" b="1" dirty="0">
                <a:solidFill>
                  <a:srgbClr val="660066"/>
                </a:solidFill>
                <a:latin typeface="Arial Black" panose="020B0A04020102020204" pitchFamily="34" charset="0"/>
                <a:ea typeface="+mn-ea"/>
                <a:cs typeface="Arial" panose="020B0604020202020204" pitchFamily="34" charset="0"/>
              </a:rPr>
              <a:t>MERCI DE VOTRE AIMABLE ATTENTION</a:t>
            </a:r>
            <a:endParaRPr sz="2800" b="1" dirty="0">
              <a:solidFill>
                <a:srgbClr val="660066"/>
              </a:solidFill>
              <a:latin typeface="Arial Black" panose="020B0A04020102020204" pitchFamily="34" charset="0"/>
              <a:ea typeface="+mn-ea"/>
              <a:cs typeface="Arial" panose="020B0604020202020204" pitchFamily="34" charset="0"/>
            </a:endParaRPr>
          </a:p>
        </p:txBody>
      </p:sp>
      <p:sp>
        <p:nvSpPr>
          <p:cNvPr id="6" name="object 6"/>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7" name="object 7"/>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8" name="object 8"/>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43</a:t>
            </a:fld>
            <a:endParaRPr dirty="0"/>
          </a:p>
        </p:txBody>
      </p:sp>
      <p:sp>
        <p:nvSpPr>
          <p:cNvPr id="9" name="Rectangle 8"/>
          <p:cNvSpPr/>
          <p:nvPr/>
        </p:nvSpPr>
        <p:spPr>
          <a:xfrm>
            <a:off x="964381" y="3645024"/>
            <a:ext cx="7215238" cy="1777410"/>
          </a:xfrm>
          <a:prstGeom prst="rect">
            <a:avLst/>
          </a:prstGeom>
        </p:spPr>
        <p:txBody>
          <a:bodyPr wrap="square">
            <a:spAutoFit/>
          </a:bodyPr>
          <a:lstStyle/>
          <a:p>
            <a:pPr marL="748665" marR="5080" indent="-736600">
              <a:lnSpc>
                <a:spcPct val="100000"/>
              </a:lnSpc>
              <a:spcBef>
                <a:spcPts val="100"/>
              </a:spcBef>
            </a:pPr>
            <a:r>
              <a:rPr lang="fr-FR" b="1" dirty="0">
                <a:latin typeface="Arial"/>
                <a:cs typeface="Arial"/>
              </a:rPr>
              <a:t>« </a:t>
            </a:r>
            <a:r>
              <a:rPr lang="fr-FR" b="1" spc="-5" dirty="0">
                <a:latin typeface="Arial"/>
                <a:cs typeface="Arial"/>
              </a:rPr>
              <a:t>Les </a:t>
            </a:r>
            <a:r>
              <a:rPr lang="fr-FR" b="1" spc="-10" dirty="0">
                <a:latin typeface="Arial"/>
                <a:cs typeface="Arial"/>
              </a:rPr>
              <a:t>espèces </a:t>
            </a:r>
            <a:r>
              <a:rPr lang="fr-FR" b="1" dirty="0">
                <a:latin typeface="Arial"/>
                <a:cs typeface="Arial"/>
              </a:rPr>
              <a:t>qui </a:t>
            </a:r>
            <a:r>
              <a:rPr lang="fr-FR" b="1" spc="-10" dirty="0">
                <a:latin typeface="Arial"/>
                <a:cs typeface="Arial"/>
              </a:rPr>
              <a:t>survivront </a:t>
            </a:r>
            <a:r>
              <a:rPr lang="fr-FR" b="1" dirty="0">
                <a:latin typeface="Arial"/>
                <a:cs typeface="Arial"/>
              </a:rPr>
              <a:t>ne </a:t>
            </a:r>
            <a:r>
              <a:rPr lang="fr-FR" b="1" spc="-5" dirty="0">
                <a:latin typeface="Arial"/>
                <a:cs typeface="Arial"/>
              </a:rPr>
              <a:t>sont </a:t>
            </a:r>
            <a:r>
              <a:rPr lang="fr-FR" b="1" dirty="0">
                <a:latin typeface="Arial"/>
                <a:cs typeface="Arial"/>
              </a:rPr>
              <a:t>ni </a:t>
            </a:r>
            <a:r>
              <a:rPr lang="fr-FR" b="1" spc="-5" dirty="0">
                <a:latin typeface="Arial"/>
                <a:cs typeface="Arial"/>
              </a:rPr>
              <a:t>les </a:t>
            </a:r>
            <a:r>
              <a:rPr lang="fr-FR" b="1" dirty="0">
                <a:latin typeface="Arial"/>
                <a:cs typeface="Arial"/>
              </a:rPr>
              <a:t>plus </a:t>
            </a:r>
            <a:r>
              <a:rPr lang="fr-FR" b="1" spc="-5" dirty="0">
                <a:latin typeface="Arial"/>
                <a:cs typeface="Arial"/>
              </a:rPr>
              <a:t>fortes </a:t>
            </a:r>
            <a:r>
              <a:rPr lang="fr-FR" b="1" dirty="0">
                <a:latin typeface="Arial"/>
                <a:cs typeface="Arial"/>
              </a:rPr>
              <a:t>ni </a:t>
            </a:r>
            <a:r>
              <a:rPr lang="fr-FR" b="1" spc="-5" dirty="0">
                <a:latin typeface="Arial"/>
                <a:cs typeface="Arial"/>
              </a:rPr>
              <a:t>les </a:t>
            </a:r>
            <a:r>
              <a:rPr lang="fr-FR" b="1" dirty="0">
                <a:latin typeface="Arial"/>
                <a:cs typeface="Arial"/>
              </a:rPr>
              <a:t>plus  </a:t>
            </a:r>
            <a:r>
              <a:rPr lang="fr-FR" b="1" spc="-5" dirty="0">
                <a:latin typeface="Arial"/>
                <a:cs typeface="Arial"/>
              </a:rPr>
              <a:t>intelligentes, mais celles </a:t>
            </a:r>
            <a:r>
              <a:rPr lang="fr-FR" b="1" dirty="0">
                <a:latin typeface="Arial"/>
                <a:cs typeface="Arial"/>
              </a:rPr>
              <a:t>qui </a:t>
            </a:r>
            <a:r>
              <a:rPr lang="fr-FR" b="1" spc="-5" dirty="0">
                <a:latin typeface="Arial"/>
                <a:cs typeface="Arial"/>
              </a:rPr>
              <a:t>auront su s’adapter </a:t>
            </a:r>
            <a:r>
              <a:rPr lang="fr-FR" b="1" dirty="0">
                <a:latin typeface="Arial"/>
                <a:cs typeface="Arial"/>
              </a:rPr>
              <a:t>à</a:t>
            </a:r>
            <a:r>
              <a:rPr lang="fr-FR" b="1" spc="-25" dirty="0">
                <a:latin typeface="Arial"/>
                <a:cs typeface="Arial"/>
              </a:rPr>
              <a:t> </a:t>
            </a:r>
            <a:r>
              <a:rPr lang="fr-FR" b="1" spc="-5" dirty="0">
                <a:latin typeface="Arial"/>
                <a:cs typeface="Arial"/>
              </a:rPr>
              <a:t>leur</a:t>
            </a:r>
            <a:r>
              <a:rPr lang="fr-FR" dirty="0">
                <a:latin typeface="Arial"/>
                <a:cs typeface="Arial"/>
              </a:rPr>
              <a:t> </a:t>
            </a:r>
            <a:r>
              <a:rPr lang="fr-FR" b="1" spc="-10" dirty="0">
                <a:latin typeface="Arial"/>
                <a:cs typeface="Arial"/>
              </a:rPr>
              <a:t>environnement</a:t>
            </a:r>
            <a:r>
              <a:rPr lang="fr-FR" b="1" spc="35" dirty="0">
                <a:latin typeface="Arial"/>
                <a:cs typeface="Arial"/>
              </a:rPr>
              <a:t> </a:t>
            </a:r>
            <a:r>
              <a:rPr lang="fr-FR" b="1" dirty="0">
                <a:latin typeface="Arial"/>
                <a:cs typeface="Arial"/>
              </a:rPr>
              <a:t>»</a:t>
            </a:r>
            <a:endParaRPr lang="fr-FR" dirty="0">
              <a:latin typeface="Arial"/>
              <a:cs typeface="Arial"/>
            </a:endParaRPr>
          </a:p>
          <a:p>
            <a:pPr>
              <a:lnSpc>
                <a:spcPct val="100000"/>
              </a:lnSpc>
            </a:pPr>
            <a:endParaRPr lang="fr-FR" sz="2000" dirty="0">
              <a:latin typeface="Arial"/>
              <a:cs typeface="Arial"/>
            </a:endParaRPr>
          </a:p>
          <a:p>
            <a:pPr>
              <a:lnSpc>
                <a:spcPct val="100000"/>
              </a:lnSpc>
              <a:spcBef>
                <a:spcPts val="5"/>
              </a:spcBef>
            </a:pPr>
            <a:endParaRPr lang="fr-FR" sz="1750" dirty="0">
              <a:latin typeface="Arial"/>
              <a:cs typeface="Arial"/>
            </a:endParaRPr>
          </a:p>
          <a:p>
            <a:pPr algn="ctr">
              <a:lnSpc>
                <a:spcPct val="100000"/>
              </a:lnSpc>
            </a:pPr>
            <a:r>
              <a:rPr lang="fr-FR" spc="-10" dirty="0">
                <a:latin typeface="Arial"/>
                <a:cs typeface="Arial"/>
              </a:rPr>
              <a:t>Charles Darwin (1809 </a:t>
            </a:r>
            <a:r>
              <a:rPr lang="fr-FR" dirty="0">
                <a:latin typeface="Arial"/>
                <a:cs typeface="Arial"/>
              </a:rPr>
              <a:t>–</a:t>
            </a:r>
            <a:r>
              <a:rPr lang="fr-FR" spc="100" dirty="0">
                <a:latin typeface="Arial"/>
                <a:cs typeface="Arial"/>
              </a:rPr>
              <a:t> </a:t>
            </a:r>
            <a:r>
              <a:rPr lang="fr-FR" spc="-10" dirty="0">
                <a:latin typeface="Arial"/>
                <a:cs typeface="Arial"/>
              </a:rPr>
              <a:t>1882)</a:t>
            </a:r>
            <a:endParaRPr lang="fr-FR"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11"/>
          </p:nvPr>
        </p:nvSpPr>
        <p:spPr>
          <a:prstGeom prst="rect">
            <a:avLst/>
          </a:prstGeom>
        </p:spPr>
        <p:txBody>
          <a:bodyPr vert="horz" wrap="square" lIns="0" tIns="13970" rIns="0" bIns="0" rtlCol="0">
            <a:spAutoFit/>
          </a:bodyPr>
          <a:lstStyle/>
          <a:p>
            <a:pPr marL="12700">
              <a:lnSpc>
                <a:spcPct val="100000"/>
              </a:lnSpc>
              <a:spcBef>
                <a:spcPts val="110"/>
              </a:spcBef>
            </a:pPr>
            <a:r>
              <a:rPr lang="fr-FR"/>
              <a:t>GESTION DU STRESS ET DU TEMPS GAGE D’EFFICACITE DES FONDÉS DE POUVOIRS ET SOUS DIRECTEURS DU TRÉSOR</a:t>
            </a:r>
            <a:endParaRPr dirty="0"/>
          </a:p>
        </p:txBody>
      </p:sp>
      <p:sp>
        <p:nvSpPr>
          <p:cNvPr id="4" name="object 4"/>
          <p:cNvSpPr txBox="1">
            <a:spLocks noGrp="1"/>
          </p:cNvSpPr>
          <p:nvPr>
            <p:ph type="dt" sz="half" idx="10"/>
          </p:nvPr>
        </p:nvSpPr>
        <p:spPr>
          <a:prstGeom prst="rect">
            <a:avLst/>
          </a:prstGeom>
        </p:spPr>
        <p:txBody>
          <a:bodyPr vert="horz" wrap="square" lIns="0" tIns="13970" rIns="0" bIns="0" rtlCol="0">
            <a:spAutoFit/>
          </a:bodyPr>
          <a:lstStyle/>
          <a:p>
            <a:pPr marL="12700">
              <a:lnSpc>
                <a:spcPct val="100000"/>
              </a:lnSpc>
              <a:spcBef>
                <a:spcPts val="110"/>
              </a:spcBef>
            </a:pPr>
            <a:r>
              <a:rPr lang="fr-FR" spc="-5"/>
              <a:t>SOUMBOUNOU ALIOUNE HASSIMI</a:t>
            </a:r>
            <a:endParaRPr spc="-5" dirty="0"/>
          </a:p>
        </p:txBody>
      </p:sp>
      <p:sp>
        <p:nvSpPr>
          <p:cNvPr id="5" name="object 5"/>
          <p:cNvSpPr txBox="1">
            <a:spLocks noGrp="1"/>
          </p:cNvSpPr>
          <p:nvPr>
            <p:ph type="sldNum" sz="quarter" idx="12"/>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pPr marL="38100">
                <a:lnSpc>
                  <a:spcPct val="100000"/>
                </a:lnSpc>
                <a:spcBef>
                  <a:spcPts val="110"/>
                </a:spcBef>
              </a:pPr>
              <a:t>5</a:t>
            </a:fld>
            <a:endParaRPr dirty="0"/>
          </a:p>
        </p:txBody>
      </p:sp>
      <p:sp>
        <p:nvSpPr>
          <p:cNvPr id="6" name="Rectangle 5"/>
          <p:cNvSpPr/>
          <p:nvPr/>
        </p:nvSpPr>
        <p:spPr>
          <a:xfrm>
            <a:off x="467544" y="764704"/>
            <a:ext cx="8383049" cy="5490542"/>
          </a:xfrm>
          <a:prstGeom prst="rect">
            <a:avLst/>
          </a:prstGeom>
        </p:spPr>
        <p:txBody>
          <a:bodyPr wrap="square">
            <a:spAutoFit/>
          </a:bodyPr>
          <a:lstStyle/>
          <a:p>
            <a:pPr algn="just">
              <a:lnSpc>
                <a:spcPct val="115000"/>
              </a:lnSpc>
              <a:spcAft>
                <a:spcPts val="600"/>
              </a:spcAft>
            </a:pPr>
            <a:r>
              <a:rPr lang="fr-FR" sz="2400" dirty="0">
                <a:latin typeface="Calisto MT" panose="02040603050505030304" pitchFamily="18" charset="0"/>
                <a:ea typeface="Times New Roman" panose="02020603050405020304" pitchFamily="18" charset="0"/>
              </a:rPr>
              <a:t> </a:t>
            </a:r>
            <a:r>
              <a:rPr lang="fr-FR" sz="2400" dirty="0">
                <a:ea typeface="Times New Roman" panose="02020603050405020304" pitchFamily="18" charset="0"/>
              </a:rPr>
              <a:t>le stress est considéré comme le mal du siècle et toutes les classes sociales sont concernés mais sévit principalement dans le monde du travail. </a:t>
            </a:r>
          </a:p>
          <a:p>
            <a:pPr algn="just">
              <a:lnSpc>
                <a:spcPct val="115000"/>
              </a:lnSpc>
              <a:spcAft>
                <a:spcPts val="600"/>
              </a:spcAft>
            </a:pPr>
            <a:endParaRPr lang="fr-FR" sz="2400" dirty="0">
              <a:ea typeface="Times New Roman" panose="02020603050405020304" pitchFamily="18" charset="0"/>
            </a:endParaRPr>
          </a:p>
          <a:p>
            <a:pPr algn="just">
              <a:lnSpc>
                <a:spcPct val="115000"/>
              </a:lnSpc>
              <a:spcAft>
                <a:spcPts val="600"/>
              </a:spcAft>
            </a:pPr>
            <a:r>
              <a:rPr lang="fr-FR" sz="2400">
                <a:ea typeface="Times New Roman" panose="02020603050405020304" pitchFamily="18" charset="0"/>
              </a:rPr>
              <a:t>Selon </a:t>
            </a:r>
            <a:r>
              <a:rPr lang="fr-FR" sz="2400" dirty="0">
                <a:ea typeface="Times New Roman" panose="02020603050405020304" pitchFamily="18" charset="0"/>
              </a:rPr>
              <a:t>l’agence européenne de sécurité au travail, le stress est le problème de santé le plus répandu dans le monde du </a:t>
            </a:r>
            <a:r>
              <a:rPr lang="fr-FR" sz="2400">
                <a:ea typeface="Times New Roman" panose="02020603050405020304" pitchFamily="18" charset="0"/>
              </a:rPr>
              <a:t>travail.</a:t>
            </a:r>
          </a:p>
          <a:p>
            <a:pPr algn="just">
              <a:lnSpc>
                <a:spcPct val="115000"/>
              </a:lnSpc>
              <a:spcAft>
                <a:spcPts val="600"/>
              </a:spcAft>
            </a:pPr>
            <a:endParaRPr lang="fr-FR" sz="2400" dirty="0">
              <a:ea typeface="Times New Roman" panose="02020603050405020304" pitchFamily="18" charset="0"/>
            </a:endParaRPr>
          </a:p>
          <a:p>
            <a:pPr algn="just">
              <a:lnSpc>
                <a:spcPct val="115000"/>
              </a:lnSpc>
              <a:spcAft>
                <a:spcPts val="600"/>
              </a:spcAft>
            </a:pPr>
            <a:r>
              <a:rPr lang="fr-FR" sz="2400" dirty="0">
                <a:cs typeface="Poppins" panose="00000500000000000000" pitchFamily="2" charset="0"/>
              </a:rPr>
              <a:t>Pendant une grande partie de notre vie d’adulte, nous passons un </a:t>
            </a:r>
            <a:r>
              <a:rPr lang="fr-FR" sz="2400" b="1" dirty="0">
                <a:cs typeface="Poppins" panose="00000500000000000000" pitchFamily="2" charset="0"/>
              </a:rPr>
              <a:t>temps considérable au travail </a:t>
            </a:r>
            <a:r>
              <a:rPr lang="fr-FR" sz="2400" dirty="0">
                <a:cs typeface="Poppins" panose="00000500000000000000" pitchFamily="2" charset="0"/>
              </a:rPr>
              <a:t>(8H-8H-8H)</a:t>
            </a:r>
          </a:p>
          <a:p>
            <a:endParaRPr lang="fr-FR" sz="2400" dirty="0">
              <a:solidFill>
                <a:prstClr val="black"/>
              </a:solidFill>
              <a:cs typeface="Poppins" panose="00000500000000000000" pitchFamily="2" charset="0"/>
            </a:endParaRPr>
          </a:p>
          <a:p>
            <a:r>
              <a:rPr lang="fr-FR" sz="2800" dirty="0">
                <a:solidFill>
                  <a:prstClr val="black"/>
                </a:solidFill>
                <a:cs typeface="Poppins" panose="00000500000000000000" pitchFamily="2" charset="0"/>
              </a:rPr>
              <a:t>Exigence de productivité, concurrence, performance</a:t>
            </a:r>
            <a:endParaRPr lang="fr-CI" sz="2800" dirty="0"/>
          </a:p>
          <a:p>
            <a:pPr algn="just">
              <a:lnSpc>
                <a:spcPct val="115000"/>
              </a:lnSpc>
              <a:spcAft>
                <a:spcPts val="600"/>
              </a:spcAft>
            </a:pP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1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1FC55-AE4B-A9B1-C7E4-CC8BCE95DE54}"/>
              </a:ext>
            </a:extLst>
          </p:cNvPr>
          <p:cNvSpPr>
            <a:spLocks noGrp="1"/>
          </p:cNvSpPr>
          <p:nvPr>
            <p:ph type="title"/>
          </p:nvPr>
        </p:nvSpPr>
        <p:spPr/>
        <p:txBody>
          <a:bodyPr>
            <a:normAutofit/>
          </a:bodyPr>
          <a:lstStyle/>
          <a:p>
            <a:pPr algn="ctr">
              <a:lnSpc>
                <a:spcPct val="100000"/>
              </a:lnSpc>
              <a:spcBef>
                <a:spcPct val="20000"/>
              </a:spcBef>
              <a:defRPr/>
            </a:pPr>
            <a:r>
              <a:rPr lang="fr-FR" sz="3600" b="1" dirty="0">
                <a:solidFill>
                  <a:prstClr val="black"/>
                </a:solidFill>
                <a:latin typeface="+mn-lt"/>
                <a:ea typeface="+mn-ea"/>
                <a:cs typeface="Poppins" panose="00000500000000000000" pitchFamily="2" charset="0"/>
              </a:rPr>
              <a:t>1. LES SOSIES DU STRESS (1/2) </a:t>
            </a:r>
          </a:p>
        </p:txBody>
      </p:sp>
      <p:sp>
        <p:nvSpPr>
          <p:cNvPr id="3" name="Espace réservé du contenu 2">
            <a:extLst>
              <a:ext uri="{FF2B5EF4-FFF2-40B4-BE49-F238E27FC236}">
                <a16:creationId xmlns:a16="http://schemas.microsoft.com/office/drawing/2014/main" id="{95A0C0E4-E86C-F7FF-D085-08E26178ED47}"/>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e la date 3">
            <a:extLst>
              <a:ext uri="{FF2B5EF4-FFF2-40B4-BE49-F238E27FC236}">
                <a16:creationId xmlns:a16="http://schemas.microsoft.com/office/drawing/2014/main" id="{C2AD41B4-5A60-536D-0BBB-3C8465C99348}"/>
              </a:ext>
            </a:extLst>
          </p:cNvPr>
          <p:cNvSpPr>
            <a:spLocks noGrp="1"/>
          </p:cNvSpPr>
          <p:nvPr>
            <p:ph type="dt" sz="half" idx="10"/>
          </p:nvPr>
        </p:nvSpPr>
        <p:spPr/>
        <p:txBody>
          <a:bodyPr/>
          <a:lstStyle/>
          <a:p>
            <a:fld id="{D6780CE9-812B-4593-BA25-4751308DF379}" type="datetime1">
              <a:rPr lang="fr-FR" smtClean="0">
                <a:solidFill>
                  <a:prstClr val="black">
                    <a:tint val="75000"/>
                  </a:prstClr>
                </a:solidFill>
              </a:rPr>
              <a:t>15/10/2024</a:t>
            </a:fld>
            <a:endParaRPr lang="fr-BE">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6FC0A967-C4C6-E2F5-969E-09B7254890E8}"/>
              </a:ext>
            </a:extLst>
          </p:cNvPr>
          <p:cNvSpPr>
            <a:spLocks noGrp="1"/>
          </p:cNvSpPr>
          <p:nvPr>
            <p:ph type="sldNum" sz="quarter" idx="12"/>
          </p:nvPr>
        </p:nvSpPr>
        <p:spPr/>
        <p:txBody>
          <a:bodyPr/>
          <a:lstStyle/>
          <a:p>
            <a:fld id="{CF4668DC-857F-487D-BFFA-8C0CA5037977}" type="slidenum">
              <a:rPr lang="fr-BE" smtClean="0">
                <a:solidFill>
                  <a:prstClr val="black">
                    <a:tint val="75000"/>
                  </a:prstClr>
                </a:solidFill>
              </a:rPr>
              <a:pPr/>
              <a:t>6</a:t>
            </a:fld>
            <a:endParaRPr lang="fr-BE">
              <a:solidFill>
                <a:prstClr val="black">
                  <a:tint val="75000"/>
                </a:prstClr>
              </a:solidFill>
            </a:endParaRPr>
          </a:p>
        </p:txBody>
      </p:sp>
      <p:graphicFrame>
        <p:nvGraphicFramePr>
          <p:cNvPr id="6" name="Diagramme 5">
            <a:extLst>
              <a:ext uri="{FF2B5EF4-FFF2-40B4-BE49-F238E27FC236}">
                <a16:creationId xmlns:a16="http://schemas.microsoft.com/office/drawing/2014/main" id="{CD3AB138-64B4-44A7-720D-F8141CFAC85F}"/>
              </a:ext>
            </a:extLst>
          </p:cNvPr>
          <p:cNvGraphicFramePr/>
          <p:nvPr>
            <p:extLst>
              <p:ext uri="{D42A27DB-BD31-4B8C-83A1-F6EECF244321}">
                <p14:modId xmlns:p14="http://schemas.microsoft.com/office/powerpoint/2010/main" val="3088201927"/>
              </p:ext>
            </p:extLst>
          </p:nvPr>
        </p:nvGraphicFramePr>
        <p:xfrm>
          <a:off x="3070176" y="2236081"/>
          <a:ext cx="4549824" cy="3224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01F3AF15-02E1-E10A-9104-1AC7B800CB28}"/>
              </a:ext>
            </a:extLst>
          </p:cNvPr>
          <p:cNvPicPr>
            <a:picLocks noChangeAspect="1"/>
          </p:cNvPicPr>
          <p:nvPr/>
        </p:nvPicPr>
        <p:blipFill>
          <a:blip r:embed="rId7"/>
          <a:stretch>
            <a:fillRect/>
          </a:stretch>
        </p:blipFill>
        <p:spPr>
          <a:xfrm>
            <a:off x="737574" y="2236081"/>
            <a:ext cx="2052228" cy="3081956"/>
          </a:xfrm>
          <a:prstGeom prst="rect">
            <a:avLst/>
          </a:prstGeom>
        </p:spPr>
      </p:pic>
    </p:spTree>
    <p:extLst>
      <p:ext uri="{BB962C8B-B14F-4D97-AF65-F5344CB8AC3E}">
        <p14:creationId xmlns:p14="http://schemas.microsoft.com/office/powerpoint/2010/main" val="200287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C9BDF-5105-EE35-FD45-B3A31FC172F3}"/>
              </a:ext>
            </a:extLst>
          </p:cNvPr>
          <p:cNvSpPr>
            <a:spLocks noGrp="1"/>
          </p:cNvSpPr>
          <p:nvPr>
            <p:ph type="title"/>
          </p:nvPr>
        </p:nvSpPr>
        <p:spPr/>
        <p:txBody>
          <a:bodyPr>
            <a:normAutofit/>
          </a:bodyPr>
          <a:lstStyle/>
          <a:p>
            <a:pPr algn="ctr"/>
            <a:r>
              <a:rPr lang="fr-FR" sz="3600" b="1" dirty="0">
                <a:solidFill>
                  <a:prstClr val="black"/>
                </a:solidFill>
                <a:latin typeface="Calibri" panose="020F0502020204030204" pitchFamily="34" charset="0"/>
                <a:cs typeface="Calibri" panose="020F0502020204030204" pitchFamily="34" charset="0"/>
              </a:rPr>
              <a:t>1. LES SOSIES DU STRESS (2/2)</a:t>
            </a:r>
            <a:endParaRPr lang="fr-FR" sz="3000" dirty="0">
              <a:latin typeface="Calibri" panose="020F0502020204030204" pitchFamily="34" charset="0"/>
              <a:cs typeface="Calibri" panose="020F0502020204030204" pitchFamily="34" charset="0"/>
            </a:endParaRPr>
          </a:p>
        </p:txBody>
      </p:sp>
      <p:graphicFrame>
        <p:nvGraphicFramePr>
          <p:cNvPr id="4" name="Espace réservé du contenu 3">
            <a:extLst>
              <a:ext uri="{FF2B5EF4-FFF2-40B4-BE49-F238E27FC236}">
                <a16:creationId xmlns:a16="http://schemas.microsoft.com/office/drawing/2014/main" id="{CF9AC54A-04C4-911F-15A7-68BC6696A8F9}"/>
              </a:ext>
            </a:extLst>
          </p:cNvPr>
          <p:cNvGraphicFramePr>
            <a:graphicFrameLocks noGrp="1"/>
          </p:cNvGraphicFramePr>
          <p:nvPr>
            <p:ph idx="1"/>
            <p:extLst>
              <p:ext uri="{D42A27DB-BD31-4B8C-83A1-F6EECF244321}">
                <p14:modId xmlns:p14="http://schemas.microsoft.com/office/powerpoint/2010/main" val="2697838937"/>
              </p:ext>
            </p:extLst>
          </p:nvPr>
        </p:nvGraphicFramePr>
        <p:xfrm>
          <a:off x="548985" y="1690689"/>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0EE2D4C0-A058-D6DE-D4FF-9BD1F72DB6B0}"/>
              </a:ext>
            </a:extLst>
          </p:cNvPr>
          <p:cNvSpPr>
            <a:spLocks noGrp="1"/>
          </p:cNvSpPr>
          <p:nvPr>
            <p:ph type="sldNum" sz="quarter" idx="12"/>
          </p:nvPr>
        </p:nvSpPr>
        <p:spPr/>
        <p:txBody>
          <a:bodyPr/>
          <a:lstStyle/>
          <a:p>
            <a:pPr defTabSz="342900">
              <a:defRPr/>
            </a:pPr>
            <a:fld id="{CF4668DC-857F-487D-BFFA-8C0CA5037977}" type="slidenum">
              <a:rPr lang="fr-BE" sz="900" b="0">
                <a:solidFill>
                  <a:prstClr val="black">
                    <a:tint val="75000"/>
                  </a:prstClr>
                </a:solidFill>
                <a:latin typeface="Calibri"/>
              </a:rPr>
              <a:pPr defTabSz="342900">
                <a:defRPr/>
              </a:pPr>
              <a:t>7</a:t>
            </a:fld>
            <a:endParaRPr lang="fr-BE" sz="900" b="0">
              <a:solidFill>
                <a:prstClr val="black">
                  <a:tint val="75000"/>
                </a:prstClr>
              </a:solidFill>
              <a:latin typeface="Calibri"/>
            </a:endParaRPr>
          </a:p>
        </p:txBody>
      </p:sp>
    </p:spTree>
    <p:extLst>
      <p:ext uri="{BB962C8B-B14F-4D97-AF65-F5344CB8AC3E}">
        <p14:creationId xmlns:p14="http://schemas.microsoft.com/office/powerpoint/2010/main" val="309104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II/ LE STRESS ET LA FONCTION DE COMPTABLE</a:t>
            </a:r>
            <a:endParaRPr lang="fr-CI" b="1" dirty="0">
              <a:latin typeface="+mn-lt"/>
            </a:endParaRPr>
          </a:p>
        </p:txBody>
      </p:sp>
      <p:sp>
        <p:nvSpPr>
          <p:cNvPr id="3" name="Espace réservé du contenu 2"/>
          <p:cNvSpPr>
            <a:spLocks noGrp="1"/>
          </p:cNvSpPr>
          <p:nvPr>
            <p:ph idx="1"/>
          </p:nvPr>
        </p:nvSpPr>
        <p:spPr>
          <a:xfrm>
            <a:off x="395537" y="2348879"/>
            <a:ext cx="8383048" cy="2592289"/>
          </a:xfrm>
        </p:spPr>
        <p:txBody>
          <a:bodyPr/>
          <a:lstStyle/>
          <a:p>
            <a:r>
              <a:rPr lang="fr-FR" sz="3200" dirty="0"/>
              <a:t>Parmi les différentes professions, la profession de comptable est l’une des plus stressante, (soumise à plusieurs contrôle, gestion des deniers publics, relation avec les ordonnateurs).</a:t>
            </a:r>
          </a:p>
          <a:p>
            <a:pPr marL="0" indent="0">
              <a:buNone/>
            </a:pPr>
            <a:endParaRPr lang="fr-FR" dirty="0"/>
          </a:p>
          <a:p>
            <a:endParaRPr lang="fr-FR" dirty="0"/>
          </a:p>
          <a:p>
            <a:endParaRPr lang="fr-CI" sz="2400" dirty="0"/>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8</a:t>
            </a:fld>
            <a:endParaRPr lang="fr-FR" dirty="0"/>
          </a:p>
        </p:txBody>
      </p:sp>
    </p:spTree>
    <p:extLst>
      <p:ext uri="{BB962C8B-B14F-4D97-AF65-F5344CB8AC3E}">
        <p14:creationId xmlns:p14="http://schemas.microsoft.com/office/powerpoint/2010/main" val="160774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903634"/>
          </a:xfrm>
        </p:spPr>
        <p:txBody>
          <a:bodyPr>
            <a:normAutofit fontScale="90000"/>
          </a:bodyPr>
          <a:lstStyle/>
          <a:p>
            <a:pPr algn="ctr"/>
            <a:r>
              <a:rPr lang="fr-FR" sz="3200" b="1" dirty="0">
                <a:latin typeface="+mn-lt"/>
              </a:rPr>
              <a:t>II/ LE STRESS ET LA FONCTION DE COMPTABLE</a:t>
            </a:r>
            <a:endParaRPr lang="fr-CI" sz="3200" dirty="0">
              <a:latin typeface="+mn-lt"/>
            </a:endParaRPr>
          </a:p>
        </p:txBody>
      </p:sp>
      <p:sp>
        <p:nvSpPr>
          <p:cNvPr id="3" name="Espace réservé du contenu 2"/>
          <p:cNvSpPr>
            <a:spLocks noGrp="1"/>
          </p:cNvSpPr>
          <p:nvPr>
            <p:ph idx="1"/>
          </p:nvPr>
        </p:nvSpPr>
        <p:spPr>
          <a:xfrm>
            <a:off x="251520" y="1268761"/>
            <a:ext cx="8640960" cy="4351338"/>
          </a:xfrm>
        </p:spPr>
        <p:txBody>
          <a:bodyPr>
            <a:normAutofit lnSpcReduction="10000"/>
          </a:bodyPr>
          <a:lstStyle/>
          <a:p>
            <a:pPr algn="just"/>
            <a:r>
              <a:rPr lang="fr-FR" dirty="0"/>
              <a:t>Selon une récente enquête, un peu plus de la moitié des Comptable ont déjà été aux prises avec un problème de santé mentale.</a:t>
            </a:r>
          </a:p>
          <a:p>
            <a:pPr algn="just"/>
            <a:endParaRPr lang="fr-FR" dirty="0"/>
          </a:p>
          <a:p>
            <a:pPr algn="just"/>
            <a:r>
              <a:rPr lang="fr-FR" dirty="0"/>
              <a:t>Les troubles de santé mentale, épée de Damoclès des professionnels comptables? Alors que les exigences du monde du travail s’accroissent, un </a:t>
            </a:r>
            <a:r>
              <a:rPr lang="fr-FR" dirty="0">
                <a:solidFill>
                  <a:schemeClr val="bg1"/>
                </a:solidFill>
                <a:hlinkClick r:id="rId2"/>
              </a:rPr>
              <a:t>récent rapport de recherche du </a:t>
            </a:r>
            <a:r>
              <a:rPr lang="fr-FR" dirty="0" err="1">
                <a:solidFill>
                  <a:schemeClr val="bg1"/>
                </a:solidFill>
                <a:hlinkClick r:id="rId2"/>
              </a:rPr>
              <a:t>Healthy</a:t>
            </a:r>
            <a:r>
              <a:rPr lang="fr-FR" dirty="0">
                <a:solidFill>
                  <a:schemeClr val="bg1"/>
                </a:solidFill>
                <a:hlinkClick r:id="rId2"/>
              </a:rPr>
              <a:t> Professional </a:t>
            </a:r>
            <a:r>
              <a:rPr lang="fr-FR" dirty="0" err="1">
                <a:solidFill>
                  <a:schemeClr val="bg1"/>
                </a:solidFill>
                <a:hlinkClick r:id="rId2"/>
              </a:rPr>
              <a:t>Worker</a:t>
            </a:r>
            <a:r>
              <a:rPr lang="fr-FR" dirty="0">
                <a:solidFill>
                  <a:schemeClr val="bg1"/>
                </a:solidFill>
                <a:hlinkClick r:id="rId2"/>
              </a:rPr>
              <a:t> </a:t>
            </a:r>
            <a:r>
              <a:rPr lang="fr-FR" dirty="0" err="1">
                <a:solidFill>
                  <a:schemeClr val="bg1"/>
                </a:solidFill>
                <a:hlinkClick r:id="rId2"/>
              </a:rPr>
              <a:t>Partnership</a:t>
            </a:r>
            <a:r>
              <a:rPr lang="fr-FR" dirty="0"/>
              <a:t> révèle qu’un peu plus de la moitié des comptable sondés lors d’une enquête en 2021 ont souffert d’un problème de santé mentale au cours de leur vie.   </a:t>
            </a:r>
          </a:p>
          <a:p>
            <a:pPr marL="0" indent="0" algn="just">
              <a:buNone/>
            </a:pPr>
            <a:r>
              <a:rPr lang="fr-FR" dirty="0"/>
              <a:t>                                                             </a:t>
            </a:r>
          </a:p>
          <a:p>
            <a:pPr algn="just"/>
            <a:r>
              <a:rPr lang="fr-FR" dirty="0"/>
              <a:t>Si la profession passe encore souvent sous silence les questions de santé mentale, c’est en partie parce qu’elle est calquée sur un modèle à dominante masculine, où l’un des mots d’ordre est « endurer » et où les troubles mentaux sont souvent perçus comme des signes de faiblesse. Dans ce contexte, difficile de parler ouvertement et librement de santé mentale.</a:t>
            </a:r>
            <a:endParaRPr lang="fr-CI" dirty="0"/>
          </a:p>
        </p:txBody>
      </p:sp>
      <p:sp>
        <p:nvSpPr>
          <p:cNvPr id="4" name="Espace réservé du pied de page 3"/>
          <p:cNvSpPr>
            <a:spLocks noGrp="1"/>
          </p:cNvSpPr>
          <p:nvPr>
            <p:ph type="ftr" sz="quarter" idx="11"/>
          </p:nvPr>
        </p:nvSpPr>
        <p:spPr/>
        <p:txBody>
          <a:bodyPr/>
          <a:lstStyle/>
          <a:p>
            <a:pPr marL="12700">
              <a:lnSpc>
                <a:spcPct val="100000"/>
              </a:lnSpc>
              <a:spcBef>
                <a:spcPts val="110"/>
              </a:spcBef>
            </a:pPr>
            <a:r>
              <a:rPr lang="fr-FR"/>
              <a:t>GESTION DU STRESS ET DU TEMPS GAGE D’EFFICACITE DES FONDÉS DE POUVOIRS ET SOUS DIRECTEURS DU TRÉSOR</a:t>
            </a:r>
            <a:endParaRPr lang="fr-FR" dirty="0"/>
          </a:p>
        </p:txBody>
      </p:sp>
      <p:sp>
        <p:nvSpPr>
          <p:cNvPr id="5" name="Espace réservé de la date 4"/>
          <p:cNvSpPr>
            <a:spLocks noGrp="1"/>
          </p:cNvSpPr>
          <p:nvPr>
            <p:ph type="dt" sz="half" idx="10"/>
          </p:nvPr>
        </p:nvSpPr>
        <p:spPr/>
        <p:txBody>
          <a:bodyPr/>
          <a:lstStyle/>
          <a:p>
            <a:pPr marL="12700">
              <a:lnSpc>
                <a:spcPct val="100000"/>
              </a:lnSpc>
              <a:spcBef>
                <a:spcPts val="110"/>
              </a:spcBef>
            </a:pPr>
            <a:r>
              <a:rPr lang="fr-FR" spc="-5"/>
              <a:t>SOUMBOUNOU ALIOUNE HASSIMI</a:t>
            </a:r>
            <a:endParaRPr lang="fr-FR" spc="-5" dirty="0"/>
          </a:p>
        </p:txBody>
      </p:sp>
      <p:sp>
        <p:nvSpPr>
          <p:cNvPr id="6" name="Espace réservé du numéro de diapositive 5"/>
          <p:cNvSpPr>
            <a:spLocks noGrp="1"/>
          </p:cNvSpPr>
          <p:nvPr>
            <p:ph type="sldNum" sz="quarter" idx="12"/>
          </p:nvPr>
        </p:nvSpPr>
        <p:spPr/>
        <p:txBody>
          <a:bodyPr/>
          <a:lstStyle/>
          <a:p>
            <a:pPr marL="38100">
              <a:lnSpc>
                <a:spcPct val="100000"/>
              </a:lnSpc>
              <a:spcBef>
                <a:spcPts val="110"/>
              </a:spcBef>
            </a:pPr>
            <a:fld id="{81D60167-4931-47E6-BA6A-407CBD079E47}" type="slidenum">
              <a:rPr lang="fr-FR" smtClean="0"/>
              <a:pPr marL="38100">
                <a:lnSpc>
                  <a:spcPct val="100000"/>
                </a:lnSpc>
                <a:spcBef>
                  <a:spcPts val="110"/>
                </a:spcBef>
              </a:pPr>
              <a:t>9</a:t>
            </a:fld>
            <a:endParaRPr lang="fr-FR" dirty="0"/>
          </a:p>
        </p:txBody>
      </p:sp>
    </p:spTree>
    <p:extLst>
      <p:ext uri="{BB962C8B-B14F-4D97-AF65-F5344CB8AC3E}">
        <p14:creationId xmlns:p14="http://schemas.microsoft.com/office/powerpoint/2010/main" val="2573552032"/>
      </p:ext>
    </p:extLst>
  </p:cSld>
  <p:clrMapOvr>
    <a:masterClrMapping/>
  </p:clrMapOvr>
</p:sld>
</file>

<file path=ppt/theme/theme1.xml><?xml version="1.0" encoding="utf-8"?>
<a:theme xmlns:a="http://schemas.openxmlformats.org/drawingml/2006/main" name="Thè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2" id="{957BA4AB-7E4E-4382-B08D-1550C41D43FD}" vid="{FB975F44-49EC-4EF6-8A6F-56ADEBB5D3A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1178</TotalTime>
  <Words>3210</Words>
  <Application>Microsoft Office PowerPoint</Application>
  <PresentationFormat>Affichage à l'écran (4:3)</PresentationFormat>
  <Paragraphs>464</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Thème2</vt:lpstr>
      <vt:lpstr>Présentation PowerPoint</vt:lpstr>
      <vt:lpstr>Présentation PowerPoint</vt:lpstr>
      <vt:lpstr>SOMMAIRE</vt:lpstr>
      <vt:lpstr>Présentation PowerPoint</vt:lpstr>
      <vt:lpstr>Présentation PowerPoint</vt:lpstr>
      <vt:lpstr>1. LES SOSIES DU STRESS (1/2) </vt:lpstr>
      <vt:lpstr>1. LES SOSIES DU STRESS (2/2)</vt:lpstr>
      <vt:lpstr>II/ LE STRESS ET LA FONCTION DE COMPTABLE</vt:lpstr>
      <vt:lpstr>II/ LE STRESS ET LA FONCTION DE COMPTABLE</vt:lpstr>
      <vt:lpstr>II/ LE STRESS ET LA FONCTION DE COMPTABLE</vt:lpstr>
      <vt:lpstr>Présentation PowerPoint</vt:lpstr>
      <vt:lpstr>LE STRESS EST UN MÉCANISME DE SURVIE</vt:lpstr>
      <vt:lpstr>LE SYNDROME GÉNÉRAL D’ADAPTATION :  PHASE D’ALERTE</vt:lpstr>
      <vt:lpstr>LE SYNDROME GÉNÉRAL D’ADAPTATION : PHASE DE RESISTANCE</vt:lpstr>
      <vt:lpstr>LE SYNDROME GÉNÉRAL D’ADAPTATION : PHASE DE RESISTANCE</vt:lpstr>
      <vt:lpstr>LE SYNDROME GÉNÉRAL D’ADAPTATION : PHASE DE RESISTANCE</vt:lpstr>
      <vt:lpstr>LE SYNDROME GÉNÉRAL D’ADAPTATION : PHASE DE RECUPERATION</vt:lpstr>
      <vt:lpstr>DANGER…</vt:lpstr>
      <vt:lpstr>LE BURN OUT</vt:lpstr>
      <vt:lpstr>STRESS ET ADAPTATION DE LA PERFORMANCE À LA SOUFFRANCE</vt:lpstr>
      <vt:lpstr>Présentation PowerPoint</vt:lpstr>
      <vt:lpstr>SOMMAIRE</vt:lpstr>
      <vt:lpstr>LES SOURCES DE STRESS AU TRAVAIL</vt:lpstr>
      <vt:lpstr>COMPRENDRE COMMENT AGISSENT  LES FACTEURS DE STRESS</vt:lpstr>
      <vt:lpstr>REPÉRER LES SYMPTÔMES DU STRESS</vt:lpstr>
      <vt:lpstr>Présentation PowerPoint</vt:lpstr>
      <vt:lpstr>SOMMAIRE</vt:lpstr>
      <vt:lpstr>IV – COMPRENDRE SA PROPRE SENSIBILITE  AU STRESS</vt:lpstr>
      <vt:lpstr>V – PREVENIR ET GERER LE STRESS</vt:lpstr>
      <vt:lpstr>V. 1 - STRATÉGIES PROFESSIONNELLES</vt:lpstr>
      <vt:lpstr>V.2 - STRATÉGIES PERSONNELLES</vt:lpstr>
      <vt:lpstr>V.2.1 - CONTRÔLER ET MAÎTRISER SES  PENSÉES</vt:lpstr>
      <vt:lpstr>CONTRÔLER ET MAÎTRISER SES PENSÉES</vt:lpstr>
      <vt:lpstr>Présentation PowerPoint</vt:lpstr>
      <vt:lpstr>NOS ERREURS DE LOGIQUE</vt:lpstr>
      <vt:lpstr>RESUME</vt:lpstr>
      <vt:lpstr>V.2.2 - HYGIÈNE ET ÉQUILIBRE DE VIE</vt:lpstr>
      <vt:lpstr>ASTUCES POUR VAINCRE LE STRESS</vt:lpstr>
      <vt:lpstr>ASTUCES POUR VAINCRE LE STRESS</vt:lpstr>
      <vt:lpstr>ASTUCES POUR VAINCRE LE STRESS</vt:lpstr>
      <vt:lpstr>ASTUCES POUR VAINCRE LE STRESS</vt:lpstr>
      <vt:lpstr>PRINCIPALES SOURCES</vt:lpstr>
      <vt:lpstr>MERCI DE VOTRE AIMABLE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Iryna DVINIANINA</dc:creator>
  <cp:lastModifiedBy>Abdoulaye KAMAGATE</cp:lastModifiedBy>
  <cp:revision>81</cp:revision>
  <dcterms:created xsi:type="dcterms:W3CDTF">2020-03-03T09:46:58Z</dcterms:created>
  <dcterms:modified xsi:type="dcterms:W3CDTF">2024-10-15T20:10:43Z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2019-08-02T00:00:00Z</vt:filetime>
  </property>
  <property fmtid="{D5CDD505-2E9C-101B-9397-08002B2CF9AE}" pid="3" name="Creator">
    <vt:lpwstr>Acrobat PDFMaker 19 pour PowerPoint</vt:lpwstr>
  </property>
  <property fmtid="{D5CDD505-2E9C-101B-9397-08002B2CF9AE}" pid="4" name="LastSaved">
    <vt:filetime>2020-03-03T00:00:00Z</vt:filetime>
  </property>
</Properties>
</file>