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4"/>
  </p:notesMasterIdLst>
  <p:handoutMasterIdLst>
    <p:handoutMasterId r:id="rId25"/>
  </p:handoutMasterIdLst>
  <p:sldIdLst>
    <p:sldId id="560" r:id="rId2"/>
    <p:sldId id="653" r:id="rId3"/>
    <p:sldId id="565" r:id="rId4"/>
    <p:sldId id="567" r:id="rId5"/>
    <p:sldId id="656" r:id="rId6"/>
    <p:sldId id="650" r:id="rId7"/>
    <p:sldId id="595" r:id="rId8"/>
    <p:sldId id="652" r:id="rId9"/>
    <p:sldId id="592" r:id="rId10"/>
    <p:sldId id="640" r:id="rId11"/>
    <p:sldId id="641" r:id="rId12"/>
    <p:sldId id="642" r:id="rId13"/>
    <p:sldId id="643" r:id="rId14"/>
    <p:sldId id="644" r:id="rId15"/>
    <p:sldId id="645" r:id="rId16"/>
    <p:sldId id="646" r:id="rId17"/>
    <p:sldId id="657" r:id="rId18"/>
    <p:sldId id="647" r:id="rId19"/>
    <p:sldId id="648" r:id="rId20"/>
    <p:sldId id="654" r:id="rId21"/>
    <p:sldId id="655" r:id="rId22"/>
    <p:sldId id="579" r:id="rId23"/>
  </p:sldIdLst>
  <p:sldSz cx="12192000" cy="6858000"/>
  <p:notesSz cx="6797675" cy="9928225"/>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600"/>
    <a:srgbClr val="009644"/>
    <a:srgbClr val="FFCFAF"/>
    <a:srgbClr val="D5FFE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014" autoAdjust="0"/>
    <p:restoredTop sz="94660"/>
  </p:normalViewPr>
  <p:slideViewPr>
    <p:cSldViewPr snapToGrid="0">
      <p:cViewPr varScale="1">
        <p:scale>
          <a:sx n="67" d="100"/>
          <a:sy n="67" d="100"/>
        </p:scale>
        <p:origin x="488" y="5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6400" cy="498475"/>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sz="quarter" idx="1"/>
          </p:nvPr>
        </p:nvSpPr>
        <p:spPr>
          <a:xfrm>
            <a:off x="3849688" y="0"/>
            <a:ext cx="2946400" cy="498475"/>
          </a:xfrm>
          <a:prstGeom prst="rect">
            <a:avLst/>
          </a:prstGeom>
        </p:spPr>
        <p:txBody>
          <a:bodyPr vert="horz" lIns="91440" tIns="45720" rIns="91440" bIns="45720" rtlCol="0"/>
          <a:lstStyle>
            <a:lvl1pPr algn="r">
              <a:defRPr sz="1200"/>
            </a:lvl1pPr>
          </a:lstStyle>
          <a:p>
            <a:fld id="{BBB657AA-4614-46B6-973F-6299CD5124A7}" type="datetimeFigureOut">
              <a:rPr lang="fr-FR" smtClean="0"/>
              <a:t>25/01/2022</a:t>
            </a:fld>
            <a:endParaRPr lang="fr-FR"/>
          </a:p>
        </p:txBody>
      </p:sp>
      <p:sp>
        <p:nvSpPr>
          <p:cNvPr id="4" name="Espace réservé du pied de page 3"/>
          <p:cNvSpPr>
            <a:spLocks noGrp="1"/>
          </p:cNvSpPr>
          <p:nvPr>
            <p:ph type="ftr" sz="quarter" idx="2"/>
          </p:nvPr>
        </p:nvSpPr>
        <p:spPr>
          <a:xfrm>
            <a:off x="0" y="9429750"/>
            <a:ext cx="2946400" cy="498475"/>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p:cNvSpPr>
            <a:spLocks noGrp="1"/>
          </p:cNvSpPr>
          <p:nvPr>
            <p:ph type="sldNum" sz="quarter" idx="3"/>
          </p:nvPr>
        </p:nvSpPr>
        <p:spPr>
          <a:xfrm>
            <a:off x="3849688" y="9429750"/>
            <a:ext cx="2946400" cy="498475"/>
          </a:xfrm>
          <a:prstGeom prst="rect">
            <a:avLst/>
          </a:prstGeom>
        </p:spPr>
        <p:txBody>
          <a:bodyPr vert="horz" lIns="91440" tIns="45720" rIns="91440" bIns="45720" rtlCol="0" anchor="b"/>
          <a:lstStyle>
            <a:lvl1pPr algn="r">
              <a:defRPr sz="1200"/>
            </a:lvl1pPr>
          </a:lstStyle>
          <a:p>
            <a:fld id="{11F039A3-881D-4508-AF28-2685E59A97CA}" type="slidenum">
              <a:rPr lang="fr-FR" smtClean="0"/>
              <a:t>‹N°›</a:t>
            </a:fld>
            <a:endParaRPr lang="fr-FR"/>
          </a:p>
        </p:txBody>
      </p:sp>
    </p:spTree>
    <p:extLst>
      <p:ext uri="{BB962C8B-B14F-4D97-AF65-F5344CB8AC3E}">
        <p14:creationId xmlns:p14="http://schemas.microsoft.com/office/powerpoint/2010/main" val="31695744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1" y="1"/>
            <a:ext cx="2945659" cy="498135"/>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50444" y="1"/>
            <a:ext cx="2945659" cy="498135"/>
          </a:xfrm>
          <a:prstGeom prst="rect">
            <a:avLst/>
          </a:prstGeom>
        </p:spPr>
        <p:txBody>
          <a:bodyPr vert="horz" lIns="91440" tIns="45720" rIns="91440" bIns="45720" rtlCol="0"/>
          <a:lstStyle>
            <a:lvl1pPr algn="r">
              <a:defRPr sz="1200"/>
            </a:lvl1pPr>
          </a:lstStyle>
          <a:p>
            <a:fld id="{CBE49C3B-2C4D-4135-8E17-B4BACAEC18BE}" type="datetimeFigureOut">
              <a:rPr lang="fr-FR" smtClean="0"/>
              <a:pPr/>
              <a:t>25/01/2022</a:t>
            </a:fld>
            <a:endParaRPr lang="fr-FR"/>
          </a:p>
        </p:txBody>
      </p:sp>
      <p:sp>
        <p:nvSpPr>
          <p:cNvPr id="4" name="Espace réservé de l'image des diapositives 3"/>
          <p:cNvSpPr>
            <a:spLocks noGrp="1" noRot="1" noChangeAspect="1"/>
          </p:cNvSpPr>
          <p:nvPr>
            <p:ph type="sldImg" idx="2"/>
          </p:nvPr>
        </p:nvSpPr>
        <p:spPr>
          <a:xfrm>
            <a:off x="420688" y="1241425"/>
            <a:ext cx="5956300" cy="3351213"/>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79768" y="4777958"/>
            <a:ext cx="5438140" cy="3909239"/>
          </a:xfrm>
          <a:prstGeom prst="rect">
            <a:avLst/>
          </a:prstGeom>
        </p:spPr>
        <p:txBody>
          <a:bodyPr vert="horz" lIns="91440" tIns="45720" rIns="91440" bIns="45720" rtlCol="0"/>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1" y="9430092"/>
            <a:ext cx="2945659" cy="498134"/>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50444" y="9430092"/>
            <a:ext cx="2945659" cy="498134"/>
          </a:xfrm>
          <a:prstGeom prst="rect">
            <a:avLst/>
          </a:prstGeom>
        </p:spPr>
        <p:txBody>
          <a:bodyPr vert="horz" lIns="91440" tIns="45720" rIns="91440" bIns="45720" rtlCol="0" anchor="b"/>
          <a:lstStyle>
            <a:lvl1pPr algn="r">
              <a:defRPr sz="1200"/>
            </a:lvl1pPr>
          </a:lstStyle>
          <a:p>
            <a:fld id="{8DC242CA-8215-454C-B1E1-B908360F38E5}" type="slidenum">
              <a:rPr lang="fr-FR" smtClean="0"/>
              <a:pPr/>
              <a:t>‹N°›</a:t>
            </a:fld>
            <a:endParaRPr lang="fr-FR"/>
          </a:p>
        </p:txBody>
      </p:sp>
    </p:spTree>
    <p:extLst>
      <p:ext uri="{BB962C8B-B14F-4D97-AF65-F5344CB8AC3E}">
        <p14:creationId xmlns:p14="http://schemas.microsoft.com/office/powerpoint/2010/main" val="148233973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p:cNvSpPr>
            <a:spLocks noGrp="1"/>
          </p:cNvSpPr>
          <p:nvPr>
            <p:ph type="dt" sz="half" idx="10"/>
          </p:nvPr>
        </p:nvSpPr>
        <p:spPr/>
        <p:txBody>
          <a:bodyPr/>
          <a:lstStyle/>
          <a:p>
            <a:fld id="{CA94ABFE-0B19-45E9-AA7D-28ED2C0E2D98}" type="datetimeFigureOut">
              <a:rPr lang="fr-FR" smtClean="0"/>
              <a:pPr/>
              <a:t>25/01/2022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4521AA6-50CC-4F61-8B61-4E11DCE05C8C}" type="slidenum">
              <a:rPr lang="fr-FR" smtClean="0"/>
              <a:pPr/>
              <a:t>‹N°›</a:t>
            </a:fld>
            <a:endParaRPr lang="fr-FR"/>
          </a:p>
        </p:txBody>
      </p:sp>
    </p:spTree>
    <p:extLst>
      <p:ext uri="{BB962C8B-B14F-4D97-AF65-F5344CB8AC3E}">
        <p14:creationId xmlns:p14="http://schemas.microsoft.com/office/powerpoint/2010/main" val="22898296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texte vertical 2"/>
          <p:cNvSpPr>
            <a:spLocks noGrp="1"/>
          </p:cNvSpPr>
          <p:nvPr>
            <p:ph type="body" orient="vert" idx="1"/>
          </p:nvPr>
        </p:nvSpPr>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CA94ABFE-0B19-45E9-AA7D-28ED2C0E2D98}" type="datetimeFigureOut">
              <a:rPr lang="fr-FR" smtClean="0"/>
              <a:pPr/>
              <a:t>25/01/2022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4521AA6-50CC-4F61-8B61-4E11DCE05C8C}" type="slidenum">
              <a:rPr lang="fr-FR" smtClean="0"/>
              <a:pPr/>
              <a:t>‹N°›</a:t>
            </a:fld>
            <a:endParaRPr lang="fr-FR"/>
          </a:p>
        </p:txBody>
      </p:sp>
    </p:spTree>
    <p:extLst>
      <p:ext uri="{BB962C8B-B14F-4D97-AF65-F5344CB8AC3E}">
        <p14:creationId xmlns:p14="http://schemas.microsoft.com/office/powerpoint/2010/main" val="29933303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p:cNvSpPr>
            <a:spLocks noGrp="1"/>
          </p:cNvSpPr>
          <p:nvPr>
            <p:ph type="body" orient="vert" idx="1"/>
          </p:nvPr>
        </p:nvSpPr>
        <p:spPr>
          <a:xfrm>
            <a:off x="838200" y="365125"/>
            <a:ext cx="7734300" cy="5811838"/>
          </a:xfrm>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CA94ABFE-0B19-45E9-AA7D-28ED2C0E2D98}" type="datetimeFigureOut">
              <a:rPr lang="fr-FR" smtClean="0"/>
              <a:pPr/>
              <a:t>25/01/2022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4521AA6-50CC-4F61-8B61-4E11DCE05C8C}" type="slidenum">
              <a:rPr lang="fr-FR" smtClean="0"/>
              <a:pPr/>
              <a:t>‹N°›</a:t>
            </a:fld>
            <a:endParaRPr lang="fr-FR"/>
          </a:p>
        </p:txBody>
      </p:sp>
    </p:spTree>
    <p:extLst>
      <p:ext uri="{BB962C8B-B14F-4D97-AF65-F5344CB8AC3E}">
        <p14:creationId xmlns:p14="http://schemas.microsoft.com/office/powerpoint/2010/main" val="15427838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idx="1"/>
          </p:nvPr>
        </p:nvSpPr>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CA94ABFE-0B19-45E9-AA7D-28ED2C0E2D98}" type="datetimeFigureOut">
              <a:rPr lang="fr-FR" smtClean="0"/>
              <a:pPr/>
              <a:t>25/01/2022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4521AA6-50CC-4F61-8B61-4E11DCE05C8C}" type="slidenum">
              <a:rPr lang="fr-FR" smtClean="0"/>
              <a:pPr/>
              <a:t>‹N°›</a:t>
            </a:fld>
            <a:endParaRPr lang="fr-FR"/>
          </a:p>
        </p:txBody>
      </p:sp>
    </p:spTree>
    <p:extLst>
      <p:ext uri="{BB962C8B-B14F-4D97-AF65-F5344CB8AC3E}">
        <p14:creationId xmlns:p14="http://schemas.microsoft.com/office/powerpoint/2010/main" val="27872943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Modifiez les styles du texte du masque</a:t>
            </a:r>
          </a:p>
        </p:txBody>
      </p:sp>
      <p:sp>
        <p:nvSpPr>
          <p:cNvPr id="4" name="Espace réservé de la date 3"/>
          <p:cNvSpPr>
            <a:spLocks noGrp="1"/>
          </p:cNvSpPr>
          <p:nvPr>
            <p:ph type="dt" sz="half" idx="10"/>
          </p:nvPr>
        </p:nvSpPr>
        <p:spPr/>
        <p:txBody>
          <a:bodyPr/>
          <a:lstStyle/>
          <a:p>
            <a:fld id="{CA94ABFE-0B19-45E9-AA7D-28ED2C0E2D98}" type="datetimeFigureOut">
              <a:rPr lang="fr-FR" smtClean="0"/>
              <a:pPr/>
              <a:t>25/01/2022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4521AA6-50CC-4F61-8B61-4E11DCE05C8C}" type="slidenum">
              <a:rPr lang="fr-FR" smtClean="0"/>
              <a:pPr/>
              <a:t>‹N°›</a:t>
            </a:fld>
            <a:endParaRPr lang="fr-FR"/>
          </a:p>
        </p:txBody>
      </p:sp>
    </p:spTree>
    <p:extLst>
      <p:ext uri="{BB962C8B-B14F-4D97-AF65-F5344CB8AC3E}">
        <p14:creationId xmlns:p14="http://schemas.microsoft.com/office/powerpoint/2010/main" val="1394195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sz="half" idx="1"/>
          </p:nvPr>
        </p:nvSpPr>
        <p:spPr>
          <a:xfrm>
            <a:off x="838200" y="1825625"/>
            <a:ext cx="5181600" cy="4351338"/>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6172200" y="1825625"/>
            <a:ext cx="5181600" cy="4351338"/>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p:cNvSpPr>
            <a:spLocks noGrp="1"/>
          </p:cNvSpPr>
          <p:nvPr>
            <p:ph type="dt" sz="half" idx="10"/>
          </p:nvPr>
        </p:nvSpPr>
        <p:spPr/>
        <p:txBody>
          <a:bodyPr/>
          <a:lstStyle/>
          <a:p>
            <a:fld id="{CA94ABFE-0B19-45E9-AA7D-28ED2C0E2D98}" type="datetimeFigureOut">
              <a:rPr lang="fr-FR" smtClean="0"/>
              <a:pPr/>
              <a:t>25/01/2022</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34521AA6-50CC-4F61-8B61-4E11DCE05C8C}" type="slidenum">
              <a:rPr lang="fr-FR" smtClean="0"/>
              <a:pPr/>
              <a:t>‹N°›</a:t>
            </a:fld>
            <a:endParaRPr lang="fr-FR"/>
          </a:p>
        </p:txBody>
      </p:sp>
    </p:spTree>
    <p:extLst>
      <p:ext uri="{BB962C8B-B14F-4D97-AF65-F5344CB8AC3E}">
        <p14:creationId xmlns:p14="http://schemas.microsoft.com/office/powerpoint/2010/main" val="7894034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4" name="Espace réservé du contenu 3"/>
          <p:cNvSpPr>
            <a:spLocks noGrp="1"/>
          </p:cNvSpPr>
          <p:nvPr>
            <p:ph sz="half" idx="2"/>
          </p:nvPr>
        </p:nvSpPr>
        <p:spPr>
          <a:xfrm>
            <a:off x="839788" y="2505075"/>
            <a:ext cx="5157787" cy="3684588"/>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6" name="Espace réservé du contenu 5"/>
          <p:cNvSpPr>
            <a:spLocks noGrp="1"/>
          </p:cNvSpPr>
          <p:nvPr>
            <p:ph sz="quarter" idx="4"/>
          </p:nvPr>
        </p:nvSpPr>
        <p:spPr>
          <a:xfrm>
            <a:off x="6172200" y="2505075"/>
            <a:ext cx="5183188" cy="3684588"/>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p:cNvSpPr>
            <a:spLocks noGrp="1"/>
          </p:cNvSpPr>
          <p:nvPr>
            <p:ph type="dt" sz="half" idx="10"/>
          </p:nvPr>
        </p:nvSpPr>
        <p:spPr/>
        <p:txBody>
          <a:bodyPr/>
          <a:lstStyle/>
          <a:p>
            <a:fld id="{CA94ABFE-0B19-45E9-AA7D-28ED2C0E2D98}" type="datetimeFigureOut">
              <a:rPr lang="fr-FR" smtClean="0"/>
              <a:pPr/>
              <a:t>25/01/2022</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34521AA6-50CC-4F61-8B61-4E11DCE05C8C}" type="slidenum">
              <a:rPr lang="fr-FR" smtClean="0"/>
              <a:pPr/>
              <a:t>‹N°›</a:t>
            </a:fld>
            <a:endParaRPr lang="fr-FR"/>
          </a:p>
        </p:txBody>
      </p:sp>
    </p:spTree>
    <p:extLst>
      <p:ext uri="{BB962C8B-B14F-4D97-AF65-F5344CB8AC3E}">
        <p14:creationId xmlns:p14="http://schemas.microsoft.com/office/powerpoint/2010/main" val="31653564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e la date 2"/>
          <p:cNvSpPr>
            <a:spLocks noGrp="1"/>
          </p:cNvSpPr>
          <p:nvPr>
            <p:ph type="dt" sz="half" idx="10"/>
          </p:nvPr>
        </p:nvSpPr>
        <p:spPr/>
        <p:txBody>
          <a:bodyPr/>
          <a:lstStyle/>
          <a:p>
            <a:fld id="{CA94ABFE-0B19-45E9-AA7D-28ED2C0E2D98}" type="datetimeFigureOut">
              <a:rPr lang="fr-FR" smtClean="0"/>
              <a:pPr/>
              <a:t>25/01/2022</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34521AA6-50CC-4F61-8B61-4E11DCE05C8C}" type="slidenum">
              <a:rPr lang="fr-FR" smtClean="0"/>
              <a:pPr/>
              <a:t>‹N°›</a:t>
            </a:fld>
            <a:endParaRPr lang="fr-FR"/>
          </a:p>
        </p:txBody>
      </p:sp>
    </p:spTree>
    <p:extLst>
      <p:ext uri="{BB962C8B-B14F-4D97-AF65-F5344CB8AC3E}">
        <p14:creationId xmlns:p14="http://schemas.microsoft.com/office/powerpoint/2010/main" val="19560277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CA94ABFE-0B19-45E9-AA7D-28ED2C0E2D98}" type="datetimeFigureOut">
              <a:rPr lang="fr-FR" smtClean="0"/>
              <a:pPr/>
              <a:t>25/01/2022</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34521AA6-50CC-4F61-8B61-4E11DCE05C8C}" type="slidenum">
              <a:rPr lang="fr-FR" smtClean="0"/>
              <a:pPr/>
              <a:t>‹N°›</a:t>
            </a:fld>
            <a:endParaRPr lang="fr-FR"/>
          </a:p>
        </p:txBody>
      </p:sp>
    </p:spTree>
    <p:extLst>
      <p:ext uri="{BB962C8B-B14F-4D97-AF65-F5344CB8AC3E}">
        <p14:creationId xmlns:p14="http://schemas.microsoft.com/office/powerpoint/2010/main" val="37476504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Modifiez les styles du texte du masque</a:t>
            </a:r>
          </a:p>
        </p:txBody>
      </p:sp>
      <p:sp>
        <p:nvSpPr>
          <p:cNvPr id="5" name="Espace réservé de la date 4"/>
          <p:cNvSpPr>
            <a:spLocks noGrp="1"/>
          </p:cNvSpPr>
          <p:nvPr>
            <p:ph type="dt" sz="half" idx="10"/>
          </p:nvPr>
        </p:nvSpPr>
        <p:spPr/>
        <p:txBody>
          <a:bodyPr/>
          <a:lstStyle/>
          <a:p>
            <a:fld id="{CA94ABFE-0B19-45E9-AA7D-28ED2C0E2D98}" type="datetimeFigureOut">
              <a:rPr lang="fr-FR" smtClean="0"/>
              <a:pPr/>
              <a:t>25/01/2022</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34521AA6-50CC-4F61-8B61-4E11DCE05C8C}" type="slidenum">
              <a:rPr lang="fr-FR" smtClean="0"/>
              <a:pPr/>
              <a:t>‹N°›</a:t>
            </a:fld>
            <a:endParaRPr lang="fr-FR"/>
          </a:p>
        </p:txBody>
      </p:sp>
    </p:spTree>
    <p:extLst>
      <p:ext uri="{BB962C8B-B14F-4D97-AF65-F5344CB8AC3E}">
        <p14:creationId xmlns:p14="http://schemas.microsoft.com/office/powerpoint/2010/main" val="21793165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Modifiez les styles du texte du masque</a:t>
            </a:r>
          </a:p>
        </p:txBody>
      </p:sp>
      <p:sp>
        <p:nvSpPr>
          <p:cNvPr id="5" name="Espace réservé de la date 4"/>
          <p:cNvSpPr>
            <a:spLocks noGrp="1"/>
          </p:cNvSpPr>
          <p:nvPr>
            <p:ph type="dt" sz="half" idx="10"/>
          </p:nvPr>
        </p:nvSpPr>
        <p:spPr/>
        <p:txBody>
          <a:bodyPr/>
          <a:lstStyle/>
          <a:p>
            <a:fld id="{CA94ABFE-0B19-45E9-AA7D-28ED2C0E2D98}" type="datetimeFigureOut">
              <a:rPr lang="fr-FR" smtClean="0"/>
              <a:pPr/>
              <a:t>25/01/2022</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34521AA6-50CC-4F61-8B61-4E11DCE05C8C}" type="slidenum">
              <a:rPr lang="fr-FR" smtClean="0"/>
              <a:pPr/>
              <a:t>‹N°›</a:t>
            </a:fld>
            <a:endParaRPr lang="fr-FR"/>
          </a:p>
        </p:txBody>
      </p:sp>
    </p:spTree>
    <p:extLst>
      <p:ext uri="{BB962C8B-B14F-4D97-AF65-F5344CB8AC3E}">
        <p14:creationId xmlns:p14="http://schemas.microsoft.com/office/powerpoint/2010/main" val="40745425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A94ABFE-0B19-45E9-AA7D-28ED2C0E2D98}" type="datetimeFigureOut">
              <a:rPr lang="fr-FR" smtClean="0"/>
              <a:pPr/>
              <a:t>25/01/2022</a:t>
            </a:fld>
            <a:endParaRPr lang="fr-FR"/>
          </a:p>
        </p:txBody>
      </p:sp>
      <p:sp>
        <p:nvSpPr>
          <p:cNvPr id="5" name="Espace réservé du pied de page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4521AA6-50CC-4F61-8B61-4E11DCE05C8C}" type="slidenum">
              <a:rPr lang="fr-FR" smtClean="0"/>
              <a:pPr/>
              <a:t>‹N°›</a:t>
            </a:fld>
            <a:endParaRPr lang="fr-FR"/>
          </a:p>
        </p:txBody>
      </p:sp>
    </p:spTree>
    <p:extLst>
      <p:ext uri="{BB962C8B-B14F-4D97-AF65-F5344CB8AC3E}">
        <p14:creationId xmlns:p14="http://schemas.microsoft.com/office/powerpoint/2010/main" val="196521835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Picture 2" descr="C:\Users\dgtcp\Desktop\Cap_charte_graphique\pp\logo.jpg"/>
          <p:cNvSpPr>
            <a:spLocks noChangeAspect="1" noChangeArrowheads="1"/>
          </p:cNvSpPr>
          <p:nvPr/>
        </p:nvSpPr>
        <p:spPr bwMode="auto">
          <a:xfrm>
            <a:off x="1562100" y="0"/>
            <a:ext cx="819150"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lnSpc>
                <a:spcPct val="100000"/>
              </a:lnSpc>
              <a:spcBef>
                <a:spcPct val="0"/>
              </a:spcBef>
              <a:buFontTx/>
              <a:buNone/>
            </a:pPr>
            <a:endParaRPr lang="fr-FR" altLang="fr-FR" sz="1800"/>
          </a:p>
        </p:txBody>
      </p:sp>
      <p:sp>
        <p:nvSpPr>
          <p:cNvPr id="10" name="Rectangle 9"/>
          <p:cNvSpPr/>
          <p:nvPr/>
        </p:nvSpPr>
        <p:spPr>
          <a:xfrm>
            <a:off x="0" y="1375706"/>
            <a:ext cx="12191999" cy="3279061"/>
          </a:xfrm>
          <a:prstGeom prst="rect">
            <a:avLst/>
          </a:prstGeom>
          <a:solidFill>
            <a:srgbClr val="FF660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fr-FR" sz="5400" b="1" dirty="0">
                <a:latin typeface="Calisto MT" panose="02040603050505030304" pitchFamily="18" charset="0"/>
              </a:rPr>
              <a:t>COMPTE RENDU DU SÉMINAIRE SUR LA RESPONSABILITÉ DES COMPTABLES PUBLICS</a:t>
            </a:r>
            <a:endParaRPr lang="fr-FR" sz="5400" dirty="0">
              <a:latin typeface="Calisto MT" panose="02040603050505030304" pitchFamily="18" charset="0"/>
            </a:endParaRPr>
          </a:p>
        </p:txBody>
      </p:sp>
      <p:sp>
        <p:nvSpPr>
          <p:cNvPr id="2" name="ZoneTexte 1"/>
          <p:cNvSpPr txBox="1"/>
          <p:nvPr/>
        </p:nvSpPr>
        <p:spPr>
          <a:xfrm>
            <a:off x="2842352" y="4990529"/>
            <a:ext cx="7160963" cy="830997"/>
          </a:xfrm>
          <a:prstGeom prst="rect">
            <a:avLst/>
          </a:prstGeom>
          <a:noFill/>
        </p:spPr>
        <p:txBody>
          <a:bodyPr wrap="square" rtlCol="0">
            <a:spAutoFit/>
          </a:bodyPr>
          <a:lstStyle/>
          <a:p>
            <a:pPr algn="ctr"/>
            <a:r>
              <a:rPr lang="fr-FR" sz="2400" dirty="0">
                <a:latin typeface="Calisto MT" panose="02040603050505030304" pitchFamily="18" charset="0"/>
              </a:rPr>
              <a:t>Présentée par </a:t>
            </a:r>
            <a:r>
              <a:rPr lang="fr-FR" sz="2400" b="1" dirty="0">
                <a:latin typeface="Calisto MT" panose="02040603050505030304" pitchFamily="18" charset="0"/>
              </a:rPr>
              <a:t>DOFERE Koné</a:t>
            </a:r>
          </a:p>
          <a:p>
            <a:pPr algn="ctr"/>
            <a:r>
              <a:rPr lang="fr-FR" sz="2400" i="1" dirty="0">
                <a:latin typeface="Calisto MT" panose="02040603050505030304" pitchFamily="18" charset="0"/>
              </a:rPr>
              <a:t>Inspecteur Général du Trésor</a:t>
            </a:r>
          </a:p>
        </p:txBody>
      </p:sp>
      <p:sp>
        <p:nvSpPr>
          <p:cNvPr id="3" name="Rectangle 2"/>
          <p:cNvSpPr/>
          <p:nvPr/>
        </p:nvSpPr>
        <p:spPr>
          <a:xfrm>
            <a:off x="9077899" y="6279614"/>
            <a:ext cx="2799776" cy="451692"/>
          </a:xfrm>
          <a:prstGeom prst="rect">
            <a:avLst/>
          </a:prstGeom>
          <a:solidFill>
            <a:srgbClr val="009E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000" b="1" dirty="0">
                <a:solidFill>
                  <a:schemeClr val="bg1"/>
                </a:solidFill>
                <a:latin typeface="Calisto MT" panose="02040603050505030304" pitchFamily="18" charset="0"/>
              </a:rPr>
              <a:t>Décembre 2021</a:t>
            </a:r>
          </a:p>
        </p:txBody>
      </p:sp>
      <p:grpSp>
        <p:nvGrpSpPr>
          <p:cNvPr id="12" name="Groupe 11"/>
          <p:cNvGrpSpPr/>
          <p:nvPr/>
        </p:nvGrpSpPr>
        <p:grpSpPr>
          <a:xfrm>
            <a:off x="266539" y="19856"/>
            <a:ext cx="11712117" cy="935706"/>
            <a:chOff x="266539" y="91576"/>
            <a:chExt cx="11712117" cy="935706"/>
          </a:xfrm>
        </p:grpSpPr>
        <p:grpSp>
          <p:nvGrpSpPr>
            <p:cNvPr id="14" name="Groupe 13"/>
            <p:cNvGrpSpPr>
              <a:grpSpLocks/>
            </p:cNvGrpSpPr>
            <p:nvPr/>
          </p:nvGrpSpPr>
          <p:grpSpPr bwMode="auto">
            <a:xfrm>
              <a:off x="266539" y="140269"/>
              <a:ext cx="11051589" cy="887013"/>
              <a:chOff x="266939" y="140424"/>
              <a:chExt cx="11051056" cy="886840"/>
            </a:xfrm>
          </p:grpSpPr>
          <p:sp>
            <p:nvSpPr>
              <p:cNvPr id="16" name="Rectangle 15"/>
              <p:cNvSpPr/>
              <p:nvPr/>
            </p:nvSpPr>
            <p:spPr>
              <a:xfrm>
                <a:off x="1353831" y="479985"/>
                <a:ext cx="9937270" cy="68249"/>
              </a:xfrm>
              <a:prstGeom prst="rect">
                <a:avLst/>
              </a:prstGeom>
              <a:solidFill>
                <a:srgbClr val="FF660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fr-FR" dirty="0"/>
              </a:p>
            </p:txBody>
          </p:sp>
          <p:sp>
            <p:nvSpPr>
              <p:cNvPr id="17" name="ZoneTexte 16"/>
              <p:cNvSpPr txBox="1">
                <a:spLocks noChangeArrowheads="1"/>
              </p:cNvSpPr>
              <p:nvPr/>
            </p:nvSpPr>
            <p:spPr bwMode="auto">
              <a:xfrm>
                <a:off x="1380891" y="140424"/>
                <a:ext cx="9937104"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lnSpc>
                    <a:spcPct val="100000"/>
                  </a:lnSpc>
                  <a:spcBef>
                    <a:spcPct val="0"/>
                  </a:spcBef>
                  <a:buFontTx/>
                  <a:buNone/>
                </a:pPr>
                <a:r>
                  <a:rPr lang="fr-FR" altLang="fr-FR" sz="2000" b="1" dirty="0">
                    <a:solidFill>
                      <a:srgbClr val="FF6600"/>
                    </a:solidFill>
                    <a:latin typeface="Calisto MT" panose="02040603050505030304" pitchFamily="18" charset="0"/>
                  </a:rPr>
                  <a:t>DIRECTION GÉNÉRALE DU TRÉSOR ET DE LA COMPTABILITÉ PUBLIQUE</a:t>
                </a:r>
              </a:p>
            </p:txBody>
          </p:sp>
          <p:pic>
            <p:nvPicPr>
              <p:cNvPr id="18"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66939" y="186694"/>
                <a:ext cx="934537" cy="8405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pic>
          <p:nvPicPr>
            <p:cNvPr id="15" name="Image 1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115963" y="91576"/>
              <a:ext cx="862693" cy="897762"/>
            </a:xfrm>
            <a:prstGeom prst="rect">
              <a:avLst/>
            </a:prstGeom>
          </p:spPr>
        </p:pic>
      </p:grpSp>
    </p:spTree>
    <p:extLst>
      <p:ext uri="{BB962C8B-B14F-4D97-AF65-F5344CB8AC3E}">
        <p14:creationId xmlns:p14="http://schemas.microsoft.com/office/powerpoint/2010/main" val="1041887771"/>
      </p:ext>
    </p:extLst>
  </p:cSld>
  <p:clrMapOvr>
    <a:masterClrMapping/>
  </p:clrMapOvr>
  <p:transition>
    <p:plus/>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circle(in)">
                                      <p:cBhvr>
                                        <p:cTn id="7" dur="125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1623694"/>
            <a:ext cx="12192000" cy="3990722"/>
          </a:xfrm>
          <a:prstGeom prst="rect">
            <a:avLst/>
          </a:prstGeom>
          <a:solidFill>
            <a:srgbClr val="009644"/>
          </a:solidFill>
          <a:ln>
            <a:noFill/>
          </a:ln>
        </p:spPr>
        <p:style>
          <a:lnRef idx="2">
            <a:schemeClr val="dk1"/>
          </a:lnRef>
          <a:fillRef idx="1">
            <a:schemeClr val="lt1"/>
          </a:fillRef>
          <a:effectRef idx="0">
            <a:schemeClr val="dk1"/>
          </a:effectRef>
          <a:fontRef idx="minor">
            <a:schemeClr val="dk1"/>
          </a:fontRef>
        </p:style>
        <p:txBody>
          <a:bodyPr anchor="ctr"/>
          <a:lstStyle/>
          <a:p>
            <a:pPr algn="ctr">
              <a:defRPr/>
            </a:pPr>
            <a:r>
              <a:rPr lang="fr-FR" sz="6600" b="1" dirty="0">
                <a:solidFill>
                  <a:schemeClr val="bg1"/>
                </a:solidFill>
                <a:effectLst>
                  <a:outerShdw blurRad="38100" dist="38100" dir="2700000" algn="tl">
                    <a:srgbClr val="000000">
                      <a:alpha val="43137"/>
                    </a:srgbClr>
                  </a:outerShdw>
                </a:effectLst>
                <a:latin typeface="Calisto MT" panose="02040603050505030304" pitchFamily="18" charset="0"/>
              </a:rPr>
              <a:t>SESSION 2 :</a:t>
            </a:r>
          </a:p>
          <a:p>
            <a:pPr algn="ctr">
              <a:defRPr/>
            </a:pPr>
            <a:endParaRPr lang="fr-FR" sz="3600" b="1" dirty="0">
              <a:solidFill>
                <a:schemeClr val="bg1"/>
              </a:solidFill>
              <a:effectLst>
                <a:outerShdw blurRad="38100" dist="38100" dir="2700000" algn="tl">
                  <a:srgbClr val="000000">
                    <a:alpha val="43137"/>
                  </a:srgbClr>
                </a:outerShdw>
              </a:effectLst>
              <a:latin typeface="Calisto MT" panose="02040603050505030304" pitchFamily="18" charset="0"/>
            </a:endParaRPr>
          </a:p>
          <a:p>
            <a:pPr algn="ctr"/>
            <a:r>
              <a:rPr lang="fr-FR" sz="4800" b="1" dirty="0">
                <a:solidFill>
                  <a:schemeClr val="bg1"/>
                </a:solidFill>
                <a:latin typeface="Calisto MT" panose="02040603050505030304" pitchFamily="18" charset="0"/>
              </a:rPr>
              <a:t>LES IRRÉGULARITÉS CONSTATÉES À L’OCCASION DES CONTRÔLES DE LA COUR DES COMPTES</a:t>
            </a:r>
            <a:endParaRPr lang="fr-FR" sz="4800" dirty="0">
              <a:solidFill>
                <a:schemeClr val="bg1"/>
              </a:solidFill>
              <a:latin typeface="Calisto MT" panose="02040603050505030304" pitchFamily="18" charset="0"/>
            </a:endParaRPr>
          </a:p>
        </p:txBody>
      </p:sp>
      <p:grpSp>
        <p:nvGrpSpPr>
          <p:cNvPr id="10" name="Groupe 9"/>
          <p:cNvGrpSpPr/>
          <p:nvPr/>
        </p:nvGrpSpPr>
        <p:grpSpPr>
          <a:xfrm>
            <a:off x="266539" y="19856"/>
            <a:ext cx="11712117" cy="935706"/>
            <a:chOff x="266539" y="91576"/>
            <a:chExt cx="11712117" cy="935706"/>
          </a:xfrm>
        </p:grpSpPr>
        <p:grpSp>
          <p:nvGrpSpPr>
            <p:cNvPr id="12" name="Groupe 11"/>
            <p:cNvGrpSpPr>
              <a:grpSpLocks/>
            </p:cNvGrpSpPr>
            <p:nvPr/>
          </p:nvGrpSpPr>
          <p:grpSpPr bwMode="auto">
            <a:xfrm>
              <a:off x="266539" y="140269"/>
              <a:ext cx="11051589" cy="887013"/>
              <a:chOff x="266939" y="140424"/>
              <a:chExt cx="11051056" cy="886840"/>
            </a:xfrm>
          </p:grpSpPr>
          <p:sp>
            <p:nvSpPr>
              <p:cNvPr id="14" name="Rectangle 13"/>
              <p:cNvSpPr/>
              <p:nvPr/>
            </p:nvSpPr>
            <p:spPr>
              <a:xfrm>
                <a:off x="1353831" y="479985"/>
                <a:ext cx="9937270" cy="68249"/>
              </a:xfrm>
              <a:prstGeom prst="rect">
                <a:avLst/>
              </a:prstGeom>
              <a:solidFill>
                <a:srgbClr val="FF660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fr-FR" dirty="0"/>
              </a:p>
            </p:txBody>
          </p:sp>
          <p:sp>
            <p:nvSpPr>
              <p:cNvPr id="15" name="ZoneTexte 14"/>
              <p:cNvSpPr txBox="1">
                <a:spLocks noChangeArrowheads="1"/>
              </p:cNvSpPr>
              <p:nvPr/>
            </p:nvSpPr>
            <p:spPr bwMode="auto">
              <a:xfrm>
                <a:off x="1380891" y="140424"/>
                <a:ext cx="9937104"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lnSpc>
                    <a:spcPct val="100000"/>
                  </a:lnSpc>
                  <a:spcBef>
                    <a:spcPct val="0"/>
                  </a:spcBef>
                  <a:buFontTx/>
                  <a:buNone/>
                </a:pPr>
                <a:r>
                  <a:rPr lang="fr-FR" altLang="fr-FR" sz="2000" b="1" dirty="0">
                    <a:solidFill>
                      <a:srgbClr val="FF6600"/>
                    </a:solidFill>
                    <a:latin typeface="Calisto MT" panose="02040603050505030304" pitchFamily="18" charset="0"/>
                  </a:rPr>
                  <a:t>DIRECTION GÉNÉRALE DU TRÉSOR ET DE LA COMPTABILITÉ PUBLIQUE</a:t>
                </a:r>
              </a:p>
            </p:txBody>
          </p:sp>
          <p:pic>
            <p:nvPicPr>
              <p:cNvPr id="1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66939" y="186694"/>
                <a:ext cx="934537" cy="8405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pic>
          <p:nvPicPr>
            <p:cNvPr id="13" name="Image 1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115963" y="91576"/>
              <a:ext cx="862693" cy="897762"/>
            </a:xfrm>
            <a:prstGeom prst="rect">
              <a:avLst/>
            </a:prstGeom>
          </p:spPr>
        </p:pic>
      </p:grpSp>
    </p:spTree>
    <p:extLst>
      <p:ext uri="{BB962C8B-B14F-4D97-AF65-F5344CB8AC3E}">
        <p14:creationId xmlns:p14="http://schemas.microsoft.com/office/powerpoint/2010/main" val="1669544214"/>
      </p:ext>
    </p:extLst>
  </p:cSld>
  <p:clrMapOvr>
    <a:masterClrMapping/>
  </p:clrMapOvr>
  <p:transition spd="slow">
    <p:split orient="vert"/>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8" name="Espace réservé du numéro de diapositive 2"/>
          <p:cNvSpPr txBox="1">
            <a:spLocks/>
          </p:cNvSpPr>
          <p:nvPr/>
        </p:nvSpPr>
        <p:spPr bwMode="auto">
          <a:xfrm>
            <a:off x="11441113" y="6330950"/>
            <a:ext cx="542925" cy="365125"/>
          </a:xfrm>
          <a:prstGeom prst="rect">
            <a:avLst/>
          </a:prstGeom>
          <a:solidFill>
            <a:srgbClr val="009E60"/>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lnSpc>
                <a:spcPct val="100000"/>
              </a:lnSpc>
              <a:spcBef>
                <a:spcPct val="0"/>
              </a:spcBef>
              <a:buFontTx/>
              <a:buNone/>
            </a:pPr>
            <a:r>
              <a:rPr lang="fr-FR" altLang="fr-FR" sz="1400" b="1" dirty="0">
                <a:solidFill>
                  <a:schemeClr val="bg1"/>
                </a:solidFill>
                <a:latin typeface="Calisto MT" panose="02040603050505030304" pitchFamily="18" charset="0"/>
              </a:rPr>
              <a:t>11</a:t>
            </a:r>
          </a:p>
        </p:txBody>
      </p:sp>
      <p:sp>
        <p:nvSpPr>
          <p:cNvPr id="28" name="Rectangle 7"/>
          <p:cNvSpPr>
            <a:spLocks noChangeArrowheads="1"/>
          </p:cNvSpPr>
          <p:nvPr/>
        </p:nvSpPr>
        <p:spPr bwMode="auto">
          <a:xfrm>
            <a:off x="996696" y="845043"/>
            <a:ext cx="10735056" cy="590931"/>
          </a:xfrm>
          <a:prstGeom prst="rect">
            <a:avLst/>
          </a:prstGeom>
          <a:solidFill>
            <a:srgbClr val="009644"/>
          </a:solidFill>
          <a:ln>
            <a:noFill/>
          </a:ln>
        </p:spPr>
        <p:txBody>
          <a:bodyPr wrap="square" anchor="ct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a:buNone/>
            </a:pPr>
            <a:r>
              <a:rPr lang="fr-FR" sz="1800" b="1" dirty="0">
                <a:solidFill>
                  <a:schemeClr val="bg1"/>
                </a:solidFill>
                <a:effectLst>
                  <a:outerShdw blurRad="38100" dist="38100" dir="2700000" algn="tl">
                    <a:srgbClr val="000000">
                      <a:alpha val="43137"/>
                    </a:srgbClr>
                  </a:outerShdw>
                </a:effectLst>
                <a:latin typeface="Calisto MT" panose="02040603050505030304" pitchFamily="18" charset="0"/>
              </a:rPr>
              <a:t>SESSION 2 : </a:t>
            </a:r>
            <a:r>
              <a:rPr lang="fr-FR" sz="1800" b="1" dirty="0">
                <a:solidFill>
                  <a:schemeClr val="bg1"/>
                </a:solidFill>
                <a:latin typeface="Calisto MT" panose="02040603050505030304" pitchFamily="18" charset="0"/>
              </a:rPr>
              <a:t>LES  IRREGULARITE CONSTATEES A L’OCCASION DES CONTRÔLES DE LA COUR DES COMPTES</a:t>
            </a:r>
            <a:endParaRPr lang="fr-FR" sz="1800" dirty="0">
              <a:solidFill>
                <a:schemeClr val="bg1"/>
              </a:solidFill>
              <a:latin typeface="Calisto MT" panose="02040603050505030304" pitchFamily="18" charset="0"/>
            </a:endParaRPr>
          </a:p>
        </p:txBody>
      </p:sp>
      <p:sp>
        <p:nvSpPr>
          <p:cNvPr id="2" name="ZoneTexte 1"/>
          <p:cNvSpPr txBox="1"/>
          <p:nvPr/>
        </p:nvSpPr>
        <p:spPr>
          <a:xfrm>
            <a:off x="170329" y="1702489"/>
            <a:ext cx="11887199" cy="4555093"/>
          </a:xfrm>
          <a:prstGeom prst="rect">
            <a:avLst/>
          </a:prstGeom>
          <a:noFill/>
        </p:spPr>
        <p:txBody>
          <a:bodyPr wrap="square" rtlCol="0">
            <a:spAutoFit/>
          </a:bodyPr>
          <a:lstStyle/>
          <a:p>
            <a:pPr algn="just"/>
            <a:r>
              <a:rPr lang="fr-FR" sz="2100" dirty="0">
                <a:latin typeface="Calisto MT" panose="02040603050505030304" pitchFamily="18" charset="0"/>
              </a:rPr>
              <a:t>Les irrégularités ont été reparties selon leur origine :</a:t>
            </a:r>
          </a:p>
          <a:p>
            <a:pPr algn="just"/>
            <a:endParaRPr lang="fr-FR" sz="1050" dirty="0">
              <a:latin typeface="Calisto MT" panose="02040603050505030304" pitchFamily="18" charset="0"/>
            </a:endParaRPr>
          </a:p>
          <a:p>
            <a:pPr marL="800100" lvl="1" indent="-342900" algn="just">
              <a:buFont typeface="Wingdings" panose="05000000000000000000" pitchFamily="2" charset="2"/>
              <a:buChar char="q"/>
            </a:pPr>
            <a:r>
              <a:rPr lang="fr-FR" sz="2100" dirty="0">
                <a:latin typeface="Calisto MT" panose="02040603050505030304" pitchFamily="18" charset="0"/>
              </a:rPr>
              <a:t>les documents généraux ;</a:t>
            </a:r>
          </a:p>
          <a:p>
            <a:pPr marL="800100" lvl="1" indent="-342900" algn="just">
              <a:buFont typeface="Wingdings" panose="05000000000000000000" pitchFamily="2" charset="2"/>
              <a:buChar char="q"/>
            </a:pPr>
            <a:r>
              <a:rPr lang="fr-FR" sz="2100" dirty="0">
                <a:latin typeface="Calisto MT" panose="02040603050505030304" pitchFamily="18" charset="0"/>
              </a:rPr>
              <a:t>les pièces justificatives ;</a:t>
            </a:r>
          </a:p>
          <a:p>
            <a:pPr marL="800100" lvl="1" indent="-342900" algn="just">
              <a:buFont typeface="Wingdings" panose="05000000000000000000" pitchFamily="2" charset="2"/>
              <a:buChar char="q"/>
            </a:pPr>
            <a:r>
              <a:rPr lang="fr-FR" sz="2100" dirty="0">
                <a:latin typeface="Calisto MT" panose="02040603050505030304" pitchFamily="18" charset="0"/>
              </a:rPr>
              <a:t>les comptes et les opérations.</a:t>
            </a:r>
          </a:p>
          <a:p>
            <a:pPr algn="just"/>
            <a:endParaRPr lang="fr-FR" sz="1400" dirty="0">
              <a:latin typeface="Calisto MT" panose="02040603050505030304" pitchFamily="18" charset="0"/>
            </a:endParaRPr>
          </a:p>
          <a:p>
            <a:pPr algn="just"/>
            <a:r>
              <a:rPr lang="fr-FR" sz="2100" dirty="0">
                <a:latin typeface="Calisto MT" panose="02040603050505030304" pitchFamily="18" charset="0"/>
              </a:rPr>
              <a:t>Aux termes des échanges, des préoccupations majeures ont été soulevées notamment :</a:t>
            </a:r>
          </a:p>
          <a:p>
            <a:pPr algn="just"/>
            <a:endParaRPr lang="fr-FR" sz="1050" dirty="0">
              <a:latin typeface="Calisto MT" panose="02040603050505030304" pitchFamily="18" charset="0"/>
            </a:endParaRPr>
          </a:p>
          <a:p>
            <a:pPr marL="800100" lvl="1" indent="-342900" algn="just">
              <a:buFont typeface="Wingdings" panose="05000000000000000000" pitchFamily="2" charset="2"/>
              <a:buChar char="v"/>
            </a:pPr>
            <a:r>
              <a:rPr lang="fr-FR" sz="2100" dirty="0">
                <a:latin typeface="Calisto MT" panose="02040603050505030304" pitchFamily="18" charset="0"/>
              </a:rPr>
              <a:t>les retards dans la production des comptes des comptables publics ;</a:t>
            </a:r>
          </a:p>
          <a:p>
            <a:pPr marL="800100" lvl="1" indent="-342900" algn="just">
              <a:buFont typeface="Wingdings" panose="05000000000000000000" pitchFamily="2" charset="2"/>
              <a:buChar char="v"/>
            </a:pPr>
            <a:endParaRPr lang="fr-FR" sz="600" dirty="0">
              <a:latin typeface="Calisto MT" panose="02040603050505030304" pitchFamily="18" charset="0"/>
            </a:endParaRPr>
          </a:p>
          <a:p>
            <a:pPr marL="800100" lvl="1" indent="-342900" algn="just">
              <a:buFont typeface="Wingdings" panose="05000000000000000000" pitchFamily="2" charset="2"/>
              <a:buChar char="v"/>
            </a:pPr>
            <a:r>
              <a:rPr lang="fr-FR" sz="2100" dirty="0">
                <a:latin typeface="Calisto MT" panose="02040603050505030304" pitchFamily="18" charset="0"/>
              </a:rPr>
              <a:t>la mise en jeu de la responsabilité des autres acteurs de la chaîne de dépense ;</a:t>
            </a:r>
          </a:p>
          <a:p>
            <a:pPr marL="800100" lvl="1" indent="-342900" algn="just">
              <a:buFont typeface="Wingdings" panose="05000000000000000000" pitchFamily="2" charset="2"/>
              <a:buChar char="v"/>
            </a:pPr>
            <a:endParaRPr lang="fr-FR" sz="600" dirty="0">
              <a:latin typeface="Calisto MT" panose="02040603050505030304" pitchFamily="18" charset="0"/>
            </a:endParaRPr>
          </a:p>
          <a:p>
            <a:pPr marL="800100" lvl="1" indent="-342900" algn="just">
              <a:buFont typeface="Wingdings" panose="05000000000000000000" pitchFamily="2" charset="2"/>
              <a:buChar char="v"/>
            </a:pPr>
            <a:r>
              <a:rPr lang="fr-FR" sz="2100" dirty="0">
                <a:latin typeface="Calisto MT" panose="02040603050505030304" pitchFamily="18" charset="0"/>
              </a:rPr>
              <a:t>la récurrence des déficits de caisse sur les comptes 4528 dans les comptabilités ;</a:t>
            </a:r>
          </a:p>
          <a:p>
            <a:pPr marL="800100" lvl="1" indent="-342900" algn="just">
              <a:buFont typeface="Wingdings" panose="05000000000000000000" pitchFamily="2" charset="2"/>
              <a:buChar char="v"/>
            </a:pPr>
            <a:endParaRPr lang="fr-FR" sz="600" dirty="0">
              <a:latin typeface="Calisto MT" panose="02040603050505030304" pitchFamily="18" charset="0"/>
            </a:endParaRPr>
          </a:p>
          <a:p>
            <a:pPr marL="800100" lvl="1" indent="-342900" algn="just">
              <a:buFont typeface="Wingdings" panose="05000000000000000000" pitchFamily="2" charset="2"/>
              <a:buChar char="v"/>
            </a:pPr>
            <a:r>
              <a:rPr lang="fr-FR" sz="2100" dirty="0">
                <a:latin typeface="Calisto MT" panose="02040603050505030304" pitchFamily="18" charset="0"/>
              </a:rPr>
              <a:t>le cas particulier de la production des comptes de gestion par les payeurs à l’étranger eu égard à la spécificité des procédures d’exécution des dépenses dans les Ambassades de la Côte d’Ivoire ;</a:t>
            </a:r>
          </a:p>
          <a:p>
            <a:pPr marL="800100" lvl="1" indent="-342900" algn="just">
              <a:buFont typeface="Wingdings" panose="05000000000000000000" pitchFamily="2" charset="2"/>
              <a:buChar char="v"/>
            </a:pPr>
            <a:endParaRPr lang="fr-FR" sz="600" dirty="0">
              <a:latin typeface="Calisto MT" panose="02040603050505030304" pitchFamily="18" charset="0"/>
            </a:endParaRPr>
          </a:p>
          <a:p>
            <a:pPr marL="800100" lvl="1" indent="-342900" algn="just">
              <a:buFont typeface="Wingdings" panose="05000000000000000000" pitchFamily="2" charset="2"/>
              <a:buChar char="v"/>
            </a:pPr>
            <a:r>
              <a:rPr lang="fr-FR" sz="2100" dirty="0">
                <a:latin typeface="Calisto MT" panose="02040603050505030304" pitchFamily="18" charset="0"/>
              </a:rPr>
              <a:t>l’incidence de la dématérialisation des procédures de paiement en vigueur au Trésor.</a:t>
            </a:r>
          </a:p>
        </p:txBody>
      </p:sp>
      <p:grpSp>
        <p:nvGrpSpPr>
          <p:cNvPr id="13" name="Groupe 12"/>
          <p:cNvGrpSpPr/>
          <p:nvPr/>
        </p:nvGrpSpPr>
        <p:grpSpPr>
          <a:xfrm>
            <a:off x="266539" y="46751"/>
            <a:ext cx="11700591" cy="787978"/>
            <a:chOff x="266539" y="118471"/>
            <a:chExt cx="11700591" cy="787978"/>
          </a:xfrm>
        </p:grpSpPr>
        <p:grpSp>
          <p:nvGrpSpPr>
            <p:cNvPr id="14" name="Groupe 13"/>
            <p:cNvGrpSpPr>
              <a:grpSpLocks/>
            </p:cNvGrpSpPr>
            <p:nvPr/>
          </p:nvGrpSpPr>
          <p:grpSpPr bwMode="auto">
            <a:xfrm>
              <a:off x="266539" y="140269"/>
              <a:ext cx="11051589" cy="766180"/>
              <a:chOff x="266939" y="140424"/>
              <a:chExt cx="11051056" cy="766031"/>
            </a:xfrm>
          </p:grpSpPr>
          <p:sp>
            <p:nvSpPr>
              <p:cNvPr id="16" name="Rectangle 15"/>
              <p:cNvSpPr/>
              <p:nvPr/>
            </p:nvSpPr>
            <p:spPr>
              <a:xfrm>
                <a:off x="1353831" y="479985"/>
                <a:ext cx="9937270" cy="68249"/>
              </a:xfrm>
              <a:prstGeom prst="rect">
                <a:avLst/>
              </a:prstGeom>
              <a:solidFill>
                <a:srgbClr val="FF660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fr-FR" dirty="0"/>
              </a:p>
            </p:txBody>
          </p:sp>
          <p:sp>
            <p:nvSpPr>
              <p:cNvPr id="17" name="ZoneTexte 16"/>
              <p:cNvSpPr txBox="1">
                <a:spLocks noChangeArrowheads="1"/>
              </p:cNvSpPr>
              <p:nvPr/>
            </p:nvSpPr>
            <p:spPr bwMode="auto">
              <a:xfrm>
                <a:off x="1380891" y="140424"/>
                <a:ext cx="9937104"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lnSpc>
                    <a:spcPct val="100000"/>
                  </a:lnSpc>
                  <a:spcBef>
                    <a:spcPct val="0"/>
                  </a:spcBef>
                  <a:buFontTx/>
                  <a:buNone/>
                </a:pPr>
                <a:r>
                  <a:rPr lang="fr-FR" altLang="fr-FR" sz="2000" b="1" dirty="0">
                    <a:solidFill>
                      <a:srgbClr val="FF6600"/>
                    </a:solidFill>
                    <a:latin typeface="Calisto MT" panose="02040603050505030304" pitchFamily="18" charset="0"/>
                  </a:rPr>
                  <a:t>DIRECTION GÉNÉRALE DU TRÉSOR ET DE LA COMPTABILITÉ PUBLIQUE</a:t>
                </a:r>
              </a:p>
            </p:txBody>
          </p:sp>
          <p:pic>
            <p:nvPicPr>
              <p:cNvPr id="18"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66939" y="186694"/>
                <a:ext cx="800222" cy="7197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pic>
          <p:nvPicPr>
            <p:cNvPr id="15" name="Image 1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358009" y="118471"/>
              <a:ext cx="609121" cy="633882"/>
            </a:xfrm>
            <a:prstGeom prst="rect">
              <a:avLst/>
            </a:prstGeom>
          </p:spPr>
        </p:pic>
      </p:grpSp>
    </p:spTree>
    <p:extLst>
      <p:ext uri="{BB962C8B-B14F-4D97-AF65-F5344CB8AC3E}">
        <p14:creationId xmlns:p14="http://schemas.microsoft.com/office/powerpoint/2010/main" val="4056505092"/>
      </p:ext>
    </p:extLst>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1623694"/>
            <a:ext cx="12192000" cy="3990722"/>
          </a:xfrm>
          <a:prstGeom prst="rect">
            <a:avLst/>
          </a:prstGeom>
          <a:solidFill>
            <a:srgbClr val="009644"/>
          </a:solidFill>
          <a:ln>
            <a:noFill/>
          </a:ln>
        </p:spPr>
        <p:style>
          <a:lnRef idx="2">
            <a:schemeClr val="dk1"/>
          </a:lnRef>
          <a:fillRef idx="1">
            <a:schemeClr val="lt1"/>
          </a:fillRef>
          <a:effectRef idx="0">
            <a:schemeClr val="dk1"/>
          </a:effectRef>
          <a:fontRef idx="minor">
            <a:schemeClr val="dk1"/>
          </a:fontRef>
        </p:style>
        <p:txBody>
          <a:bodyPr anchor="ctr"/>
          <a:lstStyle/>
          <a:p>
            <a:pPr algn="ctr">
              <a:defRPr/>
            </a:pPr>
            <a:r>
              <a:rPr lang="fr-FR" sz="6600" b="1" dirty="0">
                <a:solidFill>
                  <a:schemeClr val="bg1"/>
                </a:solidFill>
                <a:effectLst>
                  <a:outerShdw blurRad="38100" dist="38100" dir="2700000" algn="tl">
                    <a:srgbClr val="000000">
                      <a:alpha val="43137"/>
                    </a:srgbClr>
                  </a:outerShdw>
                </a:effectLst>
                <a:latin typeface="Calisto MT" panose="02040603050505030304" pitchFamily="18" charset="0"/>
              </a:rPr>
              <a:t>SESSION 3 :</a:t>
            </a:r>
          </a:p>
          <a:p>
            <a:pPr algn="ctr">
              <a:defRPr/>
            </a:pPr>
            <a:endParaRPr lang="fr-FR" sz="3600" b="1" dirty="0">
              <a:solidFill>
                <a:schemeClr val="bg1"/>
              </a:solidFill>
              <a:effectLst>
                <a:outerShdw blurRad="38100" dist="38100" dir="2700000" algn="tl">
                  <a:srgbClr val="000000">
                    <a:alpha val="43137"/>
                  </a:srgbClr>
                </a:outerShdw>
              </a:effectLst>
              <a:latin typeface="Calisto MT" panose="02040603050505030304" pitchFamily="18" charset="0"/>
            </a:endParaRPr>
          </a:p>
          <a:p>
            <a:pPr algn="ctr"/>
            <a:r>
              <a:rPr lang="fr-FR" sz="4800" b="1" dirty="0">
                <a:solidFill>
                  <a:schemeClr val="bg1"/>
                </a:solidFill>
                <a:latin typeface="Calisto MT" panose="02040603050505030304" pitchFamily="18" charset="0"/>
              </a:rPr>
              <a:t>LA NOTIFICATION DES ARRÊTS DE LA COUR DES COMPTES</a:t>
            </a:r>
            <a:endParaRPr lang="fr-FR" sz="4800" dirty="0">
              <a:solidFill>
                <a:schemeClr val="bg1"/>
              </a:solidFill>
              <a:latin typeface="Calisto MT" panose="02040603050505030304" pitchFamily="18" charset="0"/>
            </a:endParaRPr>
          </a:p>
        </p:txBody>
      </p:sp>
      <p:grpSp>
        <p:nvGrpSpPr>
          <p:cNvPr id="10" name="Groupe 9"/>
          <p:cNvGrpSpPr/>
          <p:nvPr/>
        </p:nvGrpSpPr>
        <p:grpSpPr>
          <a:xfrm>
            <a:off x="266539" y="19856"/>
            <a:ext cx="11712117" cy="935706"/>
            <a:chOff x="266539" y="91576"/>
            <a:chExt cx="11712117" cy="935706"/>
          </a:xfrm>
        </p:grpSpPr>
        <p:grpSp>
          <p:nvGrpSpPr>
            <p:cNvPr id="12" name="Groupe 11"/>
            <p:cNvGrpSpPr>
              <a:grpSpLocks/>
            </p:cNvGrpSpPr>
            <p:nvPr/>
          </p:nvGrpSpPr>
          <p:grpSpPr bwMode="auto">
            <a:xfrm>
              <a:off x="266539" y="140269"/>
              <a:ext cx="11051589" cy="887013"/>
              <a:chOff x="266939" y="140424"/>
              <a:chExt cx="11051056" cy="886840"/>
            </a:xfrm>
          </p:grpSpPr>
          <p:sp>
            <p:nvSpPr>
              <p:cNvPr id="14" name="Rectangle 13"/>
              <p:cNvSpPr/>
              <p:nvPr/>
            </p:nvSpPr>
            <p:spPr>
              <a:xfrm>
                <a:off x="1353831" y="479985"/>
                <a:ext cx="9937270" cy="68249"/>
              </a:xfrm>
              <a:prstGeom prst="rect">
                <a:avLst/>
              </a:prstGeom>
              <a:solidFill>
                <a:srgbClr val="FF660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fr-FR" dirty="0"/>
              </a:p>
            </p:txBody>
          </p:sp>
          <p:sp>
            <p:nvSpPr>
              <p:cNvPr id="15" name="ZoneTexte 14"/>
              <p:cNvSpPr txBox="1">
                <a:spLocks noChangeArrowheads="1"/>
              </p:cNvSpPr>
              <p:nvPr/>
            </p:nvSpPr>
            <p:spPr bwMode="auto">
              <a:xfrm>
                <a:off x="1380891" y="140424"/>
                <a:ext cx="9937104"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lnSpc>
                    <a:spcPct val="100000"/>
                  </a:lnSpc>
                  <a:spcBef>
                    <a:spcPct val="0"/>
                  </a:spcBef>
                  <a:buFontTx/>
                  <a:buNone/>
                </a:pPr>
                <a:r>
                  <a:rPr lang="fr-FR" altLang="fr-FR" sz="2000" b="1" dirty="0">
                    <a:solidFill>
                      <a:srgbClr val="FF6600"/>
                    </a:solidFill>
                    <a:latin typeface="Calisto MT" panose="02040603050505030304" pitchFamily="18" charset="0"/>
                  </a:rPr>
                  <a:t>DIRECTION GÉNÉRALE DU TRÉSOR ET DE LA COMPTABILITÉ PUBLIQUE</a:t>
                </a:r>
              </a:p>
            </p:txBody>
          </p:sp>
          <p:pic>
            <p:nvPicPr>
              <p:cNvPr id="1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66939" y="186694"/>
                <a:ext cx="934537" cy="8405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pic>
          <p:nvPicPr>
            <p:cNvPr id="13" name="Image 1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115963" y="91576"/>
              <a:ext cx="862693" cy="897762"/>
            </a:xfrm>
            <a:prstGeom prst="rect">
              <a:avLst/>
            </a:prstGeom>
          </p:spPr>
        </p:pic>
      </p:grpSp>
    </p:spTree>
    <p:extLst>
      <p:ext uri="{BB962C8B-B14F-4D97-AF65-F5344CB8AC3E}">
        <p14:creationId xmlns:p14="http://schemas.microsoft.com/office/powerpoint/2010/main" val="1322010934"/>
      </p:ext>
    </p:extLst>
  </p:cSld>
  <p:clrMapOvr>
    <a:masterClrMapping/>
  </p:clrMapOvr>
  <p:transition spd="slow">
    <p:split orient="vert"/>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170329" y="1151742"/>
            <a:ext cx="11887199" cy="5170646"/>
          </a:xfrm>
          <a:prstGeom prst="rect">
            <a:avLst/>
          </a:prstGeom>
          <a:noFill/>
        </p:spPr>
        <p:txBody>
          <a:bodyPr wrap="square" rtlCol="0">
            <a:spAutoFit/>
          </a:bodyPr>
          <a:lstStyle/>
          <a:p>
            <a:pPr algn="just"/>
            <a:r>
              <a:rPr lang="fr-FR" sz="2200" dirty="0">
                <a:latin typeface="Calisto MT" panose="02040603050505030304" pitchFamily="18" charset="0"/>
              </a:rPr>
              <a:t>Les personnes habilitées à notifier les arrêts et les modalités et effets de la notification :</a:t>
            </a:r>
          </a:p>
          <a:p>
            <a:pPr algn="just"/>
            <a:endParaRPr lang="fr-FR" sz="2200" dirty="0">
              <a:latin typeface="Calisto MT" panose="02040603050505030304" pitchFamily="18" charset="0"/>
            </a:endParaRPr>
          </a:p>
          <a:p>
            <a:pPr marL="342900" indent="-342900" algn="just">
              <a:buFont typeface="Wingdings" panose="05000000000000000000" pitchFamily="2" charset="2"/>
              <a:buChar char="v"/>
            </a:pPr>
            <a:r>
              <a:rPr lang="fr-FR" sz="2200" b="1" dirty="0">
                <a:latin typeface="Calisto MT" panose="02040603050505030304" pitchFamily="18" charset="0"/>
              </a:rPr>
              <a:t>Procureur Général : </a:t>
            </a:r>
            <a:r>
              <a:rPr lang="fr-FR" sz="2200" dirty="0">
                <a:latin typeface="Calisto MT" panose="02040603050505030304" pitchFamily="18" charset="0"/>
              </a:rPr>
              <a:t>arrêt définitif portant condamnations pécuniaires, la notification pourra se faire au Ministre de l’Économie et des Finances et à l’Agent Judiciaire du Trésor ;</a:t>
            </a:r>
          </a:p>
          <a:p>
            <a:pPr marL="342900" indent="-342900" algn="just">
              <a:buFont typeface="Wingdings" panose="05000000000000000000" pitchFamily="2" charset="2"/>
              <a:buChar char="v"/>
            </a:pPr>
            <a:endParaRPr lang="fr-FR" sz="2200" dirty="0">
              <a:latin typeface="Calisto MT" panose="02040603050505030304" pitchFamily="18" charset="0"/>
            </a:endParaRPr>
          </a:p>
          <a:p>
            <a:pPr marL="342900" indent="-342900" algn="just">
              <a:buFont typeface="Wingdings" panose="05000000000000000000" pitchFamily="2" charset="2"/>
              <a:buChar char="v"/>
            </a:pPr>
            <a:r>
              <a:rPr lang="fr-FR" sz="2200" b="1" dirty="0">
                <a:latin typeface="Calisto MT" panose="02040603050505030304" pitchFamily="18" charset="0"/>
              </a:rPr>
              <a:t>Greffier en Chef : </a:t>
            </a:r>
            <a:r>
              <a:rPr lang="fr-FR" sz="2200" dirty="0">
                <a:latin typeface="Calisto MT" panose="02040603050505030304" pitchFamily="18" charset="0"/>
              </a:rPr>
              <a:t>injonctions aux comptables patents, aux comptables de fait, aux coupables de fautes de gestion et autres justiciables tels que le commis d’office substitué au comptable défaillant, aux héritiers ou ayant-droits du comptable décédé.</a:t>
            </a:r>
          </a:p>
          <a:p>
            <a:pPr algn="just"/>
            <a:r>
              <a:rPr lang="fr-FR" sz="2200" dirty="0">
                <a:latin typeface="Calisto MT" panose="02040603050505030304" pitchFamily="18" charset="0"/>
              </a:rPr>
              <a:t> </a:t>
            </a:r>
          </a:p>
          <a:p>
            <a:pPr algn="just"/>
            <a:endParaRPr lang="fr-FR" sz="2200" dirty="0">
              <a:latin typeface="Calisto MT" panose="02040603050505030304" pitchFamily="18" charset="0"/>
            </a:endParaRPr>
          </a:p>
          <a:p>
            <a:pPr algn="just"/>
            <a:r>
              <a:rPr lang="fr-FR" sz="2200" dirty="0">
                <a:latin typeface="Calisto MT" panose="02040603050505030304" pitchFamily="18" charset="0"/>
              </a:rPr>
              <a:t>Les préoccupations des comptables publics ont porté sur les difficultés du respect des délais de réponse aux notifications. Des propositions ont été faites notamment, le recours à la voie électronique ou à la digitalisation pour faciliter les notifications de la Cour des comptes aux comptables publics (prendre des dispositions pour communiquer à la Cour les adresses email, les numéros de téléphone des comptables publics).</a:t>
            </a:r>
          </a:p>
        </p:txBody>
      </p:sp>
      <p:sp>
        <p:nvSpPr>
          <p:cNvPr id="18438" name="Espace réservé du numéro de diapositive 2"/>
          <p:cNvSpPr txBox="1">
            <a:spLocks/>
          </p:cNvSpPr>
          <p:nvPr/>
        </p:nvSpPr>
        <p:spPr bwMode="auto">
          <a:xfrm>
            <a:off x="11441113" y="6330950"/>
            <a:ext cx="542925" cy="365125"/>
          </a:xfrm>
          <a:prstGeom prst="rect">
            <a:avLst/>
          </a:prstGeom>
          <a:solidFill>
            <a:srgbClr val="009E60"/>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lnSpc>
                <a:spcPct val="100000"/>
              </a:lnSpc>
              <a:spcBef>
                <a:spcPct val="0"/>
              </a:spcBef>
              <a:buFontTx/>
              <a:buNone/>
            </a:pPr>
            <a:r>
              <a:rPr lang="fr-FR" altLang="fr-FR" sz="1400" b="1" dirty="0">
                <a:solidFill>
                  <a:schemeClr val="bg1"/>
                </a:solidFill>
                <a:latin typeface="Calisto MT" panose="02040603050505030304" pitchFamily="18" charset="0"/>
              </a:rPr>
              <a:t>13</a:t>
            </a:r>
          </a:p>
        </p:txBody>
      </p:sp>
      <p:sp>
        <p:nvSpPr>
          <p:cNvPr id="28" name="Rectangle 7"/>
          <p:cNvSpPr>
            <a:spLocks noChangeArrowheads="1"/>
          </p:cNvSpPr>
          <p:nvPr/>
        </p:nvSpPr>
        <p:spPr bwMode="auto">
          <a:xfrm>
            <a:off x="2070340" y="645249"/>
            <a:ext cx="8764437" cy="341632"/>
          </a:xfrm>
          <a:prstGeom prst="rect">
            <a:avLst/>
          </a:prstGeom>
          <a:solidFill>
            <a:srgbClr val="009644"/>
          </a:solidFill>
          <a:ln>
            <a:noFill/>
          </a:ln>
        </p:spPr>
        <p:txBody>
          <a:bodyPr wrap="square" anchor="ct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a:buNone/>
            </a:pPr>
            <a:r>
              <a:rPr lang="fr-FR" sz="1800" b="1" dirty="0">
                <a:solidFill>
                  <a:schemeClr val="bg1"/>
                </a:solidFill>
                <a:effectLst>
                  <a:outerShdw blurRad="38100" dist="38100" dir="2700000" algn="tl">
                    <a:srgbClr val="000000">
                      <a:alpha val="43137"/>
                    </a:srgbClr>
                  </a:outerShdw>
                </a:effectLst>
                <a:latin typeface="Calisto MT" panose="02040603050505030304" pitchFamily="18" charset="0"/>
              </a:rPr>
              <a:t>SESSION 3 : </a:t>
            </a:r>
            <a:r>
              <a:rPr lang="fr-FR" sz="1800" b="1" dirty="0">
                <a:solidFill>
                  <a:schemeClr val="bg1"/>
                </a:solidFill>
                <a:latin typeface="Calisto MT" panose="02040603050505030304" pitchFamily="18" charset="0"/>
              </a:rPr>
              <a:t>LA NOTIFICATION DES ARRÊTS DE LA COUR DES COMPTES</a:t>
            </a:r>
            <a:endParaRPr lang="fr-FR" sz="1800" dirty="0">
              <a:solidFill>
                <a:schemeClr val="bg1"/>
              </a:solidFill>
              <a:latin typeface="Calisto MT" panose="02040603050505030304" pitchFamily="18" charset="0"/>
            </a:endParaRPr>
          </a:p>
        </p:txBody>
      </p:sp>
      <p:grpSp>
        <p:nvGrpSpPr>
          <p:cNvPr id="13" name="Groupe 12"/>
          <p:cNvGrpSpPr/>
          <p:nvPr/>
        </p:nvGrpSpPr>
        <p:grpSpPr>
          <a:xfrm>
            <a:off x="266539" y="46751"/>
            <a:ext cx="11700591" cy="787978"/>
            <a:chOff x="266539" y="118471"/>
            <a:chExt cx="11700591" cy="787978"/>
          </a:xfrm>
        </p:grpSpPr>
        <p:grpSp>
          <p:nvGrpSpPr>
            <p:cNvPr id="14" name="Groupe 13"/>
            <p:cNvGrpSpPr>
              <a:grpSpLocks/>
            </p:cNvGrpSpPr>
            <p:nvPr/>
          </p:nvGrpSpPr>
          <p:grpSpPr bwMode="auto">
            <a:xfrm>
              <a:off x="266539" y="140269"/>
              <a:ext cx="11051589" cy="766180"/>
              <a:chOff x="266939" y="140424"/>
              <a:chExt cx="11051056" cy="766031"/>
            </a:xfrm>
          </p:grpSpPr>
          <p:sp>
            <p:nvSpPr>
              <p:cNvPr id="16" name="Rectangle 15"/>
              <p:cNvSpPr/>
              <p:nvPr/>
            </p:nvSpPr>
            <p:spPr>
              <a:xfrm>
                <a:off x="1353831" y="479985"/>
                <a:ext cx="9937270" cy="68249"/>
              </a:xfrm>
              <a:prstGeom prst="rect">
                <a:avLst/>
              </a:prstGeom>
              <a:solidFill>
                <a:srgbClr val="FF660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fr-FR" dirty="0"/>
              </a:p>
            </p:txBody>
          </p:sp>
          <p:sp>
            <p:nvSpPr>
              <p:cNvPr id="17" name="ZoneTexte 16"/>
              <p:cNvSpPr txBox="1">
                <a:spLocks noChangeArrowheads="1"/>
              </p:cNvSpPr>
              <p:nvPr/>
            </p:nvSpPr>
            <p:spPr bwMode="auto">
              <a:xfrm>
                <a:off x="1380891" y="140424"/>
                <a:ext cx="9937104"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lnSpc>
                    <a:spcPct val="100000"/>
                  </a:lnSpc>
                  <a:spcBef>
                    <a:spcPct val="0"/>
                  </a:spcBef>
                  <a:buFontTx/>
                  <a:buNone/>
                </a:pPr>
                <a:r>
                  <a:rPr lang="fr-FR" altLang="fr-FR" sz="2000" b="1" dirty="0">
                    <a:solidFill>
                      <a:srgbClr val="FF6600"/>
                    </a:solidFill>
                    <a:latin typeface="Calisto MT" panose="02040603050505030304" pitchFamily="18" charset="0"/>
                  </a:rPr>
                  <a:t>DIRECTION GÉNÉRALE DU TRÉSOR ET DE LA COMPTABILITÉ PUBLIQUE</a:t>
                </a:r>
              </a:p>
            </p:txBody>
          </p:sp>
          <p:pic>
            <p:nvPicPr>
              <p:cNvPr id="18"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66939" y="186694"/>
                <a:ext cx="800222" cy="7197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pic>
          <p:nvPicPr>
            <p:cNvPr id="15" name="Image 1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358009" y="118471"/>
              <a:ext cx="609121" cy="633882"/>
            </a:xfrm>
            <a:prstGeom prst="rect">
              <a:avLst/>
            </a:prstGeom>
          </p:spPr>
        </p:pic>
      </p:grpSp>
    </p:spTree>
    <p:extLst>
      <p:ext uri="{BB962C8B-B14F-4D97-AF65-F5344CB8AC3E}">
        <p14:creationId xmlns:p14="http://schemas.microsoft.com/office/powerpoint/2010/main" val="1407375665"/>
      </p:ext>
    </p:extLst>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1623694"/>
            <a:ext cx="12192000" cy="3990722"/>
          </a:xfrm>
          <a:prstGeom prst="rect">
            <a:avLst/>
          </a:prstGeom>
          <a:solidFill>
            <a:srgbClr val="009644"/>
          </a:solidFill>
          <a:ln>
            <a:noFill/>
          </a:ln>
        </p:spPr>
        <p:style>
          <a:lnRef idx="2">
            <a:schemeClr val="dk1"/>
          </a:lnRef>
          <a:fillRef idx="1">
            <a:schemeClr val="lt1"/>
          </a:fillRef>
          <a:effectRef idx="0">
            <a:schemeClr val="dk1"/>
          </a:effectRef>
          <a:fontRef idx="minor">
            <a:schemeClr val="dk1"/>
          </a:fontRef>
        </p:style>
        <p:txBody>
          <a:bodyPr anchor="ctr"/>
          <a:lstStyle/>
          <a:p>
            <a:pPr algn="ctr">
              <a:defRPr/>
            </a:pPr>
            <a:r>
              <a:rPr lang="fr-FR" sz="6600" b="1" dirty="0">
                <a:solidFill>
                  <a:schemeClr val="bg1"/>
                </a:solidFill>
                <a:effectLst>
                  <a:outerShdw blurRad="38100" dist="38100" dir="2700000" algn="tl">
                    <a:srgbClr val="000000">
                      <a:alpha val="43137"/>
                    </a:srgbClr>
                  </a:outerShdw>
                </a:effectLst>
                <a:latin typeface="Calisto MT" panose="02040603050505030304" pitchFamily="18" charset="0"/>
              </a:rPr>
              <a:t>SESSION 4 :</a:t>
            </a:r>
          </a:p>
          <a:p>
            <a:pPr algn="ctr">
              <a:defRPr/>
            </a:pPr>
            <a:endParaRPr lang="fr-FR" sz="3600" b="1" dirty="0">
              <a:solidFill>
                <a:schemeClr val="bg1"/>
              </a:solidFill>
              <a:effectLst>
                <a:outerShdw blurRad="38100" dist="38100" dir="2700000" algn="tl">
                  <a:srgbClr val="000000">
                    <a:alpha val="43137"/>
                  </a:srgbClr>
                </a:outerShdw>
              </a:effectLst>
              <a:latin typeface="Calisto MT" panose="02040603050505030304" pitchFamily="18" charset="0"/>
            </a:endParaRPr>
          </a:p>
          <a:p>
            <a:pPr algn="ctr"/>
            <a:r>
              <a:rPr lang="fr-FR" sz="4800" b="1" dirty="0">
                <a:solidFill>
                  <a:schemeClr val="bg1"/>
                </a:solidFill>
                <a:latin typeface="Calisto MT" panose="02040603050505030304" pitchFamily="18" charset="0"/>
              </a:rPr>
              <a:t>LES SANCTIONS ENCOURUES PAR LES COMPTABLES PUBLICS </a:t>
            </a:r>
            <a:endParaRPr lang="fr-FR" sz="4800" dirty="0">
              <a:solidFill>
                <a:schemeClr val="bg1"/>
              </a:solidFill>
              <a:latin typeface="Calisto MT" panose="02040603050505030304" pitchFamily="18" charset="0"/>
            </a:endParaRPr>
          </a:p>
        </p:txBody>
      </p:sp>
      <p:grpSp>
        <p:nvGrpSpPr>
          <p:cNvPr id="10" name="Groupe 9"/>
          <p:cNvGrpSpPr/>
          <p:nvPr/>
        </p:nvGrpSpPr>
        <p:grpSpPr>
          <a:xfrm>
            <a:off x="266539" y="19856"/>
            <a:ext cx="11712117" cy="935706"/>
            <a:chOff x="266539" y="91576"/>
            <a:chExt cx="11712117" cy="935706"/>
          </a:xfrm>
        </p:grpSpPr>
        <p:grpSp>
          <p:nvGrpSpPr>
            <p:cNvPr id="12" name="Groupe 11"/>
            <p:cNvGrpSpPr>
              <a:grpSpLocks/>
            </p:cNvGrpSpPr>
            <p:nvPr/>
          </p:nvGrpSpPr>
          <p:grpSpPr bwMode="auto">
            <a:xfrm>
              <a:off x="266539" y="140269"/>
              <a:ext cx="11051589" cy="887013"/>
              <a:chOff x="266939" y="140424"/>
              <a:chExt cx="11051056" cy="886840"/>
            </a:xfrm>
          </p:grpSpPr>
          <p:sp>
            <p:nvSpPr>
              <p:cNvPr id="14" name="Rectangle 13"/>
              <p:cNvSpPr/>
              <p:nvPr/>
            </p:nvSpPr>
            <p:spPr>
              <a:xfrm>
                <a:off x="1353831" y="479985"/>
                <a:ext cx="9937270" cy="68249"/>
              </a:xfrm>
              <a:prstGeom prst="rect">
                <a:avLst/>
              </a:prstGeom>
              <a:solidFill>
                <a:srgbClr val="FF660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fr-FR" dirty="0"/>
              </a:p>
            </p:txBody>
          </p:sp>
          <p:sp>
            <p:nvSpPr>
              <p:cNvPr id="15" name="ZoneTexte 14"/>
              <p:cNvSpPr txBox="1">
                <a:spLocks noChangeArrowheads="1"/>
              </p:cNvSpPr>
              <p:nvPr/>
            </p:nvSpPr>
            <p:spPr bwMode="auto">
              <a:xfrm>
                <a:off x="1380891" y="140424"/>
                <a:ext cx="9937104"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lnSpc>
                    <a:spcPct val="100000"/>
                  </a:lnSpc>
                  <a:spcBef>
                    <a:spcPct val="0"/>
                  </a:spcBef>
                  <a:buFontTx/>
                  <a:buNone/>
                </a:pPr>
                <a:r>
                  <a:rPr lang="fr-FR" altLang="fr-FR" sz="2000" b="1" dirty="0">
                    <a:solidFill>
                      <a:srgbClr val="FF6600"/>
                    </a:solidFill>
                    <a:latin typeface="Calisto MT" panose="02040603050505030304" pitchFamily="18" charset="0"/>
                  </a:rPr>
                  <a:t>DIRECTION GÉNÉRALE DU TRÉSOR ET DE LA COMPTABILITÉ PUBLIQUE</a:t>
                </a:r>
              </a:p>
            </p:txBody>
          </p:sp>
          <p:pic>
            <p:nvPicPr>
              <p:cNvPr id="1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66939" y="186694"/>
                <a:ext cx="934537" cy="8405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pic>
          <p:nvPicPr>
            <p:cNvPr id="13" name="Image 1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115963" y="91576"/>
              <a:ext cx="862693" cy="897762"/>
            </a:xfrm>
            <a:prstGeom prst="rect">
              <a:avLst/>
            </a:prstGeom>
          </p:spPr>
        </p:pic>
      </p:grpSp>
    </p:spTree>
    <p:extLst>
      <p:ext uri="{BB962C8B-B14F-4D97-AF65-F5344CB8AC3E}">
        <p14:creationId xmlns:p14="http://schemas.microsoft.com/office/powerpoint/2010/main" val="2650664478"/>
      </p:ext>
    </p:extLst>
  </p:cSld>
  <p:clrMapOvr>
    <a:masterClrMapping/>
  </p:clrMapOvr>
  <p:transition spd="slow">
    <p:split orient="vert"/>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8" name="Espace réservé du numéro de diapositive 2"/>
          <p:cNvSpPr txBox="1">
            <a:spLocks/>
          </p:cNvSpPr>
          <p:nvPr/>
        </p:nvSpPr>
        <p:spPr bwMode="auto">
          <a:xfrm>
            <a:off x="11441113" y="6330950"/>
            <a:ext cx="542925" cy="365125"/>
          </a:xfrm>
          <a:prstGeom prst="rect">
            <a:avLst/>
          </a:prstGeom>
          <a:solidFill>
            <a:srgbClr val="009E60"/>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lnSpc>
                <a:spcPct val="100000"/>
              </a:lnSpc>
              <a:spcBef>
                <a:spcPct val="0"/>
              </a:spcBef>
              <a:buFontTx/>
              <a:buNone/>
            </a:pPr>
            <a:r>
              <a:rPr lang="fr-FR" altLang="fr-FR" sz="1400" b="1" dirty="0">
                <a:solidFill>
                  <a:schemeClr val="bg1"/>
                </a:solidFill>
                <a:latin typeface="Calisto MT" panose="02040603050505030304" pitchFamily="18" charset="0"/>
              </a:rPr>
              <a:t>15</a:t>
            </a:r>
          </a:p>
        </p:txBody>
      </p:sp>
      <p:sp>
        <p:nvSpPr>
          <p:cNvPr id="28" name="Rectangle 7"/>
          <p:cNvSpPr>
            <a:spLocks noChangeArrowheads="1"/>
          </p:cNvSpPr>
          <p:nvPr/>
        </p:nvSpPr>
        <p:spPr bwMode="auto">
          <a:xfrm>
            <a:off x="1880251" y="663913"/>
            <a:ext cx="8884211" cy="341632"/>
          </a:xfrm>
          <a:prstGeom prst="rect">
            <a:avLst/>
          </a:prstGeom>
          <a:solidFill>
            <a:srgbClr val="009644"/>
          </a:solidFill>
          <a:ln>
            <a:noFill/>
          </a:ln>
        </p:spPr>
        <p:txBody>
          <a:bodyPr wrap="square" anchor="ct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a:buNone/>
            </a:pPr>
            <a:r>
              <a:rPr lang="fr-FR" sz="1800" b="1" dirty="0">
                <a:solidFill>
                  <a:schemeClr val="bg1"/>
                </a:solidFill>
                <a:effectLst>
                  <a:outerShdw blurRad="38100" dist="38100" dir="2700000" algn="tl">
                    <a:srgbClr val="000000">
                      <a:alpha val="43137"/>
                    </a:srgbClr>
                  </a:outerShdw>
                </a:effectLst>
                <a:latin typeface="Calisto MT" panose="02040603050505030304" pitchFamily="18" charset="0"/>
              </a:rPr>
              <a:t>SESSION 4 : </a:t>
            </a:r>
            <a:r>
              <a:rPr lang="fr-FR" sz="1800" b="1" dirty="0">
                <a:solidFill>
                  <a:schemeClr val="bg1"/>
                </a:solidFill>
                <a:latin typeface="Calisto MT" panose="02040603050505030304" pitchFamily="18" charset="0"/>
              </a:rPr>
              <a:t>LES SANCTIONS ENCOURUES PAR LES COMPTABLES PUBLICS</a:t>
            </a:r>
            <a:endParaRPr lang="fr-FR" sz="1800" dirty="0">
              <a:solidFill>
                <a:schemeClr val="bg1"/>
              </a:solidFill>
              <a:latin typeface="Calisto MT" panose="02040603050505030304" pitchFamily="18" charset="0"/>
            </a:endParaRPr>
          </a:p>
        </p:txBody>
      </p:sp>
      <p:sp>
        <p:nvSpPr>
          <p:cNvPr id="2" name="ZoneTexte 1"/>
          <p:cNvSpPr txBox="1"/>
          <p:nvPr/>
        </p:nvSpPr>
        <p:spPr>
          <a:xfrm>
            <a:off x="170329" y="1436923"/>
            <a:ext cx="11887199" cy="4985980"/>
          </a:xfrm>
          <a:prstGeom prst="rect">
            <a:avLst/>
          </a:prstGeom>
          <a:noFill/>
        </p:spPr>
        <p:txBody>
          <a:bodyPr wrap="square" rtlCol="0">
            <a:spAutoFit/>
          </a:bodyPr>
          <a:lstStyle/>
          <a:p>
            <a:pPr marL="342900" indent="-342900" algn="just">
              <a:buFont typeface="Wingdings" panose="05000000000000000000" pitchFamily="2" charset="2"/>
              <a:buChar char="v"/>
            </a:pPr>
            <a:r>
              <a:rPr lang="fr-FR" sz="2400" dirty="0">
                <a:latin typeface="Calisto MT" panose="02040603050505030304" pitchFamily="18" charset="0"/>
              </a:rPr>
              <a:t>le fondement et l’étendue de la responsabilité personnelle et pécuniaire des comptables publics :</a:t>
            </a:r>
          </a:p>
          <a:p>
            <a:pPr marL="342900" indent="-342900" algn="just">
              <a:buFont typeface="Wingdings" panose="05000000000000000000" pitchFamily="2" charset="2"/>
              <a:buChar char="v"/>
            </a:pPr>
            <a:endParaRPr lang="fr-FR" sz="1000" dirty="0">
              <a:latin typeface="Calisto MT" panose="02040603050505030304" pitchFamily="18" charset="0"/>
            </a:endParaRPr>
          </a:p>
          <a:p>
            <a:pPr marL="1257300" lvl="2" indent="-342900" algn="just">
              <a:buFont typeface="Wingdings" panose="05000000000000000000" pitchFamily="2" charset="2"/>
              <a:buChar char="§"/>
            </a:pPr>
            <a:r>
              <a:rPr lang="fr-FR" sz="2400" dirty="0">
                <a:latin typeface="Calisto MT" panose="02040603050505030304" pitchFamily="18" charset="0"/>
              </a:rPr>
              <a:t>les articles 1 et 2 du décret n° 64-240 du 26 juin 1964 portant réglementation en matière de responsabilité et de débets des comptables publics ;</a:t>
            </a:r>
          </a:p>
          <a:p>
            <a:pPr marL="1257300" lvl="2" indent="-342900" algn="just">
              <a:buFont typeface="Wingdings" panose="05000000000000000000" pitchFamily="2" charset="2"/>
              <a:buChar char="§"/>
            </a:pPr>
            <a:endParaRPr lang="fr-FR" sz="1000" dirty="0">
              <a:latin typeface="Calisto MT" panose="02040603050505030304" pitchFamily="18" charset="0"/>
            </a:endParaRPr>
          </a:p>
          <a:p>
            <a:pPr marL="1257300" lvl="2" indent="-342900" algn="just">
              <a:buFont typeface="Wingdings" panose="05000000000000000000" pitchFamily="2" charset="2"/>
              <a:buChar char="§"/>
            </a:pPr>
            <a:r>
              <a:rPr lang="fr-FR" sz="2400" dirty="0">
                <a:latin typeface="Calisto MT" panose="02040603050505030304" pitchFamily="18" charset="0"/>
              </a:rPr>
              <a:t>les articles 96 et 97 de la loi organique n° 2014-336 du 05 juin 2014 relative aux lois de finances (LOLF) ;</a:t>
            </a:r>
          </a:p>
          <a:p>
            <a:pPr marL="1257300" lvl="2" indent="-342900" algn="just">
              <a:buFont typeface="Wingdings" panose="05000000000000000000" pitchFamily="2" charset="2"/>
              <a:buChar char="§"/>
            </a:pPr>
            <a:endParaRPr lang="fr-FR" sz="1000" dirty="0">
              <a:latin typeface="Calisto MT" panose="02040603050505030304" pitchFamily="18" charset="0"/>
            </a:endParaRPr>
          </a:p>
          <a:p>
            <a:pPr marL="1257300" lvl="2" indent="-342900" algn="just">
              <a:buFont typeface="Wingdings" panose="05000000000000000000" pitchFamily="2" charset="2"/>
              <a:buChar char="§"/>
            </a:pPr>
            <a:r>
              <a:rPr lang="fr-FR" sz="2400" dirty="0">
                <a:latin typeface="Calisto MT" panose="02040603050505030304" pitchFamily="18" charset="0"/>
              </a:rPr>
              <a:t>l’article 26 du décret n° 2014-416 du 9 juillet 2014 portant Règlement Général sur la Comptabilité Publique (RGCP).</a:t>
            </a:r>
          </a:p>
          <a:p>
            <a:pPr algn="just"/>
            <a:r>
              <a:rPr lang="fr-FR" sz="2400" dirty="0">
                <a:latin typeface="Calisto MT" panose="02040603050505030304" pitchFamily="18" charset="0"/>
              </a:rPr>
              <a:t> </a:t>
            </a:r>
          </a:p>
          <a:p>
            <a:pPr marL="342900" indent="-342900" algn="just">
              <a:buFont typeface="Wingdings" panose="05000000000000000000" pitchFamily="2" charset="2"/>
              <a:buChar char="v"/>
            </a:pPr>
            <a:r>
              <a:rPr lang="fr-FR" sz="2400" dirty="0">
                <a:latin typeface="Calisto MT" panose="02040603050505030304" pitchFamily="18" charset="0"/>
              </a:rPr>
              <a:t>les faits générateurs : article 3 du décret n° 64-240 du 26 juin 1964 portant réglementation en matière de responsabilité et de débets des comptables publics et repris par l’article 97 de la LOLF.</a:t>
            </a:r>
          </a:p>
        </p:txBody>
      </p:sp>
      <p:grpSp>
        <p:nvGrpSpPr>
          <p:cNvPr id="13" name="Groupe 12"/>
          <p:cNvGrpSpPr/>
          <p:nvPr/>
        </p:nvGrpSpPr>
        <p:grpSpPr>
          <a:xfrm>
            <a:off x="266539" y="46751"/>
            <a:ext cx="11700591" cy="787978"/>
            <a:chOff x="266539" y="118471"/>
            <a:chExt cx="11700591" cy="787978"/>
          </a:xfrm>
        </p:grpSpPr>
        <p:grpSp>
          <p:nvGrpSpPr>
            <p:cNvPr id="14" name="Groupe 13"/>
            <p:cNvGrpSpPr>
              <a:grpSpLocks/>
            </p:cNvGrpSpPr>
            <p:nvPr/>
          </p:nvGrpSpPr>
          <p:grpSpPr bwMode="auto">
            <a:xfrm>
              <a:off x="266539" y="140269"/>
              <a:ext cx="11051589" cy="766180"/>
              <a:chOff x="266939" y="140424"/>
              <a:chExt cx="11051056" cy="766031"/>
            </a:xfrm>
          </p:grpSpPr>
          <p:sp>
            <p:nvSpPr>
              <p:cNvPr id="16" name="Rectangle 15"/>
              <p:cNvSpPr/>
              <p:nvPr/>
            </p:nvSpPr>
            <p:spPr>
              <a:xfrm>
                <a:off x="1353831" y="479985"/>
                <a:ext cx="9937270" cy="68249"/>
              </a:xfrm>
              <a:prstGeom prst="rect">
                <a:avLst/>
              </a:prstGeom>
              <a:solidFill>
                <a:srgbClr val="FF660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fr-FR" dirty="0"/>
              </a:p>
            </p:txBody>
          </p:sp>
          <p:sp>
            <p:nvSpPr>
              <p:cNvPr id="17" name="ZoneTexte 16"/>
              <p:cNvSpPr txBox="1">
                <a:spLocks noChangeArrowheads="1"/>
              </p:cNvSpPr>
              <p:nvPr/>
            </p:nvSpPr>
            <p:spPr bwMode="auto">
              <a:xfrm>
                <a:off x="1380891" y="140424"/>
                <a:ext cx="9937104"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lnSpc>
                    <a:spcPct val="100000"/>
                  </a:lnSpc>
                  <a:spcBef>
                    <a:spcPct val="0"/>
                  </a:spcBef>
                  <a:buFontTx/>
                  <a:buNone/>
                </a:pPr>
                <a:r>
                  <a:rPr lang="fr-FR" altLang="fr-FR" sz="2000" b="1" dirty="0">
                    <a:solidFill>
                      <a:srgbClr val="FF6600"/>
                    </a:solidFill>
                    <a:latin typeface="Calisto MT" panose="02040603050505030304" pitchFamily="18" charset="0"/>
                  </a:rPr>
                  <a:t>DIRECTION GÉNÉRALE DU TRÉSOR ET DE LA COMPTABILITÉ PUBLIQUE</a:t>
                </a:r>
              </a:p>
            </p:txBody>
          </p:sp>
          <p:pic>
            <p:nvPicPr>
              <p:cNvPr id="18"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66939" y="186694"/>
                <a:ext cx="800222" cy="7197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pic>
          <p:nvPicPr>
            <p:cNvPr id="15" name="Image 1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358009" y="118471"/>
              <a:ext cx="609121" cy="633882"/>
            </a:xfrm>
            <a:prstGeom prst="rect">
              <a:avLst/>
            </a:prstGeom>
          </p:spPr>
        </p:pic>
      </p:grpSp>
    </p:spTree>
    <p:extLst>
      <p:ext uri="{BB962C8B-B14F-4D97-AF65-F5344CB8AC3E}">
        <p14:creationId xmlns:p14="http://schemas.microsoft.com/office/powerpoint/2010/main" val="2657106491"/>
      </p:ext>
    </p:extLst>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8" name="Espace réservé du numéro de diapositive 2"/>
          <p:cNvSpPr txBox="1">
            <a:spLocks/>
          </p:cNvSpPr>
          <p:nvPr/>
        </p:nvSpPr>
        <p:spPr bwMode="auto">
          <a:xfrm>
            <a:off x="11441113" y="6330950"/>
            <a:ext cx="542925" cy="365125"/>
          </a:xfrm>
          <a:prstGeom prst="rect">
            <a:avLst/>
          </a:prstGeom>
          <a:solidFill>
            <a:srgbClr val="009E60"/>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lnSpc>
                <a:spcPct val="100000"/>
              </a:lnSpc>
              <a:spcBef>
                <a:spcPct val="0"/>
              </a:spcBef>
              <a:buFontTx/>
              <a:buNone/>
            </a:pPr>
            <a:r>
              <a:rPr lang="fr-FR" altLang="fr-FR" sz="1400" b="1" dirty="0">
                <a:solidFill>
                  <a:schemeClr val="bg1"/>
                </a:solidFill>
                <a:latin typeface="Calisto MT" panose="02040603050505030304" pitchFamily="18" charset="0"/>
              </a:rPr>
              <a:t>16</a:t>
            </a:r>
          </a:p>
        </p:txBody>
      </p:sp>
      <p:sp>
        <p:nvSpPr>
          <p:cNvPr id="28" name="Rectangle 7"/>
          <p:cNvSpPr>
            <a:spLocks noChangeArrowheads="1"/>
          </p:cNvSpPr>
          <p:nvPr/>
        </p:nvSpPr>
        <p:spPr bwMode="auto">
          <a:xfrm>
            <a:off x="1880251" y="663913"/>
            <a:ext cx="8884211" cy="341632"/>
          </a:xfrm>
          <a:prstGeom prst="rect">
            <a:avLst/>
          </a:prstGeom>
          <a:solidFill>
            <a:srgbClr val="009644"/>
          </a:solidFill>
          <a:ln>
            <a:noFill/>
          </a:ln>
        </p:spPr>
        <p:txBody>
          <a:bodyPr wrap="square" anchor="ct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a:buNone/>
            </a:pPr>
            <a:r>
              <a:rPr lang="fr-FR" sz="1800" b="1" dirty="0">
                <a:solidFill>
                  <a:schemeClr val="bg1"/>
                </a:solidFill>
                <a:effectLst>
                  <a:outerShdw blurRad="38100" dist="38100" dir="2700000" algn="tl">
                    <a:srgbClr val="000000">
                      <a:alpha val="43137"/>
                    </a:srgbClr>
                  </a:outerShdw>
                </a:effectLst>
                <a:latin typeface="Calisto MT" panose="02040603050505030304" pitchFamily="18" charset="0"/>
              </a:rPr>
              <a:t>SESSION 4 : </a:t>
            </a:r>
            <a:r>
              <a:rPr lang="fr-FR" sz="1800" b="1" dirty="0">
                <a:solidFill>
                  <a:schemeClr val="bg1"/>
                </a:solidFill>
                <a:latin typeface="Calisto MT" panose="02040603050505030304" pitchFamily="18" charset="0"/>
              </a:rPr>
              <a:t>LES SANCTIONS ENCOURUES PAR LES COMPTABLES PUBLICS</a:t>
            </a:r>
            <a:endParaRPr lang="fr-FR" sz="1800" dirty="0">
              <a:solidFill>
                <a:schemeClr val="bg1"/>
              </a:solidFill>
              <a:latin typeface="Calisto MT" panose="02040603050505030304" pitchFamily="18" charset="0"/>
            </a:endParaRPr>
          </a:p>
        </p:txBody>
      </p:sp>
      <p:sp>
        <p:nvSpPr>
          <p:cNvPr id="2" name="ZoneTexte 1"/>
          <p:cNvSpPr txBox="1"/>
          <p:nvPr/>
        </p:nvSpPr>
        <p:spPr>
          <a:xfrm>
            <a:off x="170329" y="1171244"/>
            <a:ext cx="11887199" cy="4993675"/>
          </a:xfrm>
          <a:prstGeom prst="rect">
            <a:avLst/>
          </a:prstGeom>
          <a:noFill/>
        </p:spPr>
        <p:txBody>
          <a:bodyPr wrap="square" rtlCol="0">
            <a:spAutoFit/>
          </a:bodyPr>
          <a:lstStyle/>
          <a:p>
            <a:pPr marL="342900" indent="-342900" algn="just">
              <a:buFont typeface="Wingdings" panose="05000000000000000000" pitchFamily="2" charset="2"/>
              <a:buChar char="v"/>
            </a:pPr>
            <a:r>
              <a:rPr lang="fr-FR" sz="2400" dirty="0">
                <a:latin typeface="Calisto MT" panose="02040603050505030304" pitchFamily="18" charset="0"/>
              </a:rPr>
              <a:t>les sanctions directes encourues par les comptables publics sont définies par la Loi organique n°2018-979 du 27 décembre 2018 déterminant les attributions, la composition, l’organisation et le fonctionnement de la Cour des comptes :</a:t>
            </a:r>
          </a:p>
          <a:p>
            <a:pPr marL="342900" indent="-342900" algn="just">
              <a:buFont typeface="Wingdings" panose="05000000000000000000" pitchFamily="2" charset="2"/>
              <a:buChar char="v"/>
            </a:pPr>
            <a:endParaRPr lang="fr-FR" sz="1000" dirty="0">
              <a:latin typeface="Calisto MT" panose="02040603050505030304" pitchFamily="18" charset="0"/>
            </a:endParaRPr>
          </a:p>
          <a:p>
            <a:pPr marL="1155700" lvl="2" indent="-342900" algn="just">
              <a:buFont typeface="Wingdings" panose="05000000000000000000" pitchFamily="2" charset="2"/>
              <a:buChar char="§"/>
            </a:pPr>
            <a:r>
              <a:rPr lang="fr-FR" sz="2400" dirty="0">
                <a:latin typeface="Calisto MT" panose="02040603050505030304" pitchFamily="18" charset="0"/>
              </a:rPr>
              <a:t>l’article 99 détermine les types d’amendes que peut prononcer la Cour ;</a:t>
            </a:r>
          </a:p>
          <a:p>
            <a:pPr marL="1155700" lvl="2" indent="-342900" algn="just">
              <a:buFont typeface="Wingdings" panose="05000000000000000000" pitchFamily="2" charset="2"/>
              <a:buChar char="§"/>
            </a:pPr>
            <a:endParaRPr lang="fr-FR" sz="1050" dirty="0">
              <a:latin typeface="Calisto MT" panose="02040603050505030304" pitchFamily="18" charset="0"/>
            </a:endParaRPr>
          </a:p>
          <a:p>
            <a:pPr marL="1155700" lvl="2" indent="-342900" algn="just">
              <a:buFont typeface="Wingdings" panose="05000000000000000000" pitchFamily="2" charset="2"/>
              <a:buChar char="§"/>
            </a:pPr>
            <a:r>
              <a:rPr lang="fr-FR" sz="2400" dirty="0">
                <a:latin typeface="Calisto MT" panose="02040603050505030304" pitchFamily="18" charset="0"/>
              </a:rPr>
              <a:t>l’article 100 stipule que tout comptable qui ne présente pas son compte dans les délais prescrits par les règlements est condamné par la Cour des comptes a une amende de 200 000 F </a:t>
            </a:r>
            <a:r>
              <a:rPr lang="fr-FR" sz="2400" dirty="0" err="1">
                <a:latin typeface="Calisto MT" panose="02040603050505030304" pitchFamily="18" charset="0"/>
              </a:rPr>
              <a:t>cfa</a:t>
            </a:r>
            <a:r>
              <a:rPr lang="fr-FR" sz="2400" dirty="0">
                <a:latin typeface="Calisto MT" panose="02040603050505030304" pitchFamily="18" charset="0"/>
              </a:rPr>
              <a:t> par mois de retard ;</a:t>
            </a:r>
          </a:p>
          <a:p>
            <a:pPr marL="1155700" lvl="2" indent="-342900" algn="just">
              <a:buFont typeface="Wingdings" panose="05000000000000000000" pitchFamily="2" charset="2"/>
              <a:buChar char="§"/>
            </a:pPr>
            <a:endParaRPr lang="fr-FR" sz="1000" dirty="0">
              <a:latin typeface="Calisto MT" panose="02040603050505030304" pitchFamily="18" charset="0"/>
            </a:endParaRPr>
          </a:p>
          <a:p>
            <a:pPr marL="1155700" lvl="2" indent="-342900" algn="just">
              <a:buFont typeface="Wingdings" panose="05000000000000000000" pitchFamily="2" charset="2"/>
              <a:buChar char="§"/>
            </a:pPr>
            <a:r>
              <a:rPr lang="fr-FR" sz="2400" dirty="0">
                <a:latin typeface="Calisto MT" panose="02040603050505030304" pitchFamily="18" charset="0"/>
              </a:rPr>
              <a:t>L’article 101 précise que tout comptable qui ne répond pas aux injonctions prononcées sur ses comptes dans le délai de deux (02) mois est condamné par la Cour des comptes à une amende de 100 000 F </a:t>
            </a:r>
            <a:r>
              <a:rPr lang="fr-FR" sz="2400" dirty="0" err="1">
                <a:latin typeface="Calisto MT" panose="02040603050505030304" pitchFamily="18" charset="0"/>
              </a:rPr>
              <a:t>cfa</a:t>
            </a:r>
            <a:r>
              <a:rPr lang="fr-FR" sz="2400" dirty="0">
                <a:latin typeface="Calisto MT" panose="02040603050505030304" pitchFamily="18" charset="0"/>
              </a:rPr>
              <a:t> par injonction et par mois de retard à compter de la date de notification, s’il ne fournit aucune excuse admissible au sujet de ce retard.</a:t>
            </a:r>
            <a:endParaRPr lang="fr-FR" sz="1400" dirty="0">
              <a:latin typeface="Calisto MT" panose="02040603050505030304" pitchFamily="18" charset="0"/>
            </a:endParaRPr>
          </a:p>
        </p:txBody>
      </p:sp>
      <p:grpSp>
        <p:nvGrpSpPr>
          <p:cNvPr id="13" name="Groupe 12"/>
          <p:cNvGrpSpPr/>
          <p:nvPr/>
        </p:nvGrpSpPr>
        <p:grpSpPr>
          <a:xfrm>
            <a:off x="266539" y="46751"/>
            <a:ext cx="11700591" cy="787978"/>
            <a:chOff x="266539" y="118471"/>
            <a:chExt cx="11700591" cy="787978"/>
          </a:xfrm>
        </p:grpSpPr>
        <p:grpSp>
          <p:nvGrpSpPr>
            <p:cNvPr id="14" name="Groupe 13"/>
            <p:cNvGrpSpPr>
              <a:grpSpLocks/>
            </p:cNvGrpSpPr>
            <p:nvPr/>
          </p:nvGrpSpPr>
          <p:grpSpPr bwMode="auto">
            <a:xfrm>
              <a:off x="266539" y="140269"/>
              <a:ext cx="11051589" cy="766180"/>
              <a:chOff x="266939" y="140424"/>
              <a:chExt cx="11051056" cy="766031"/>
            </a:xfrm>
          </p:grpSpPr>
          <p:sp>
            <p:nvSpPr>
              <p:cNvPr id="16" name="Rectangle 15"/>
              <p:cNvSpPr/>
              <p:nvPr/>
            </p:nvSpPr>
            <p:spPr>
              <a:xfrm>
                <a:off x="1353831" y="479985"/>
                <a:ext cx="9937270" cy="68249"/>
              </a:xfrm>
              <a:prstGeom prst="rect">
                <a:avLst/>
              </a:prstGeom>
              <a:solidFill>
                <a:srgbClr val="FF660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fr-FR" dirty="0"/>
              </a:p>
            </p:txBody>
          </p:sp>
          <p:sp>
            <p:nvSpPr>
              <p:cNvPr id="17" name="ZoneTexte 16"/>
              <p:cNvSpPr txBox="1">
                <a:spLocks noChangeArrowheads="1"/>
              </p:cNvSpPr>
              <p:nvPr/>
            </p:nvSpPr>
            <p:spPr bwMode="auto">
              <a:xfrm>
                <a:off x="1380891" y="140424"/>
                <a:ext cx="9937104"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lnSpc>
                    <a:spcPct val="100000"/>
                  </a:lnSpc>
                  <a:spcBef>
                    <a:spcPct val="0"/>
                  </a:spcBef>
                  <a:buFontTx/>
                  <a:buNone/>
                </a:pPr>
                <a:r>
                  <a:rPr lang="fr-FR" altLang="fr-FR" sz="2000" b="1" dirty="0">
                    <a:solidFill>
                      <a:srgbClr val="FF6600"/>
                    </a:solidFill>
                    <a:latin typeface="Calisto MT" panose="02040603050505030304" pitchFamily="18" charset="0"/>
                  </a:rPr>
                  <a:t>DIRECTION GÉNÉRALE DU TRÉSOR ET DE LA COMPTABILITÉ PUBLIQUE</a:t>
                </a:r>
              </a:p>
            </p:txBody>
          </p:sp>
          <p:pic>
            <p:nvPicPr>
              <p:cNvPr id="18"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66939" y="186694"/>
                <a:ext cx="800222" cy="7197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pic>
          <p:nvPicPr>
            <p:cNvPr id="15" name="Image 1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358009" y="118471"/>
              <a:ext cx="609121" cy="633882"/>
            </a:xfrm>
            <a:prstGeom prst="rect">
              <a:avLst/>
            </a:prstGeom>
          </p:spPr>
        </p:pic>
      </p:grpSp>
    </p:spTree>
    <p:extLst>
      <p:ext uri="{BB962C8B-B14F-4D97-AF65-F5344CB8AC3E}">
        <p14:creationId xmlns:p14="http://schemas.microsoft.com/office/powerpoint/2010/main" val="4191315244"/>
      </p:ext>
    </p:extLst>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8" name="Espace réservé du numéro de diapositive 2"/>
          <p:cNvSpPr txBox="1">
            <a:spLocks/>
          </p:cNvSpPr>
          <p:nvPr/>
        </p:nvSpPr>
        <p:spPr bwMode="auto">
          <a:xfrm>
            <a:off x="11441113" y="6330950"/>
            <a:ext cx="542925" cy="365125"/>
          </a:xfrm>
          <a:prstGeom prst="rect">
            <a:avLst/>
          </a:prstGeom>
          <a:solidFill>
            <a:srgbClr val="009E60"/>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lnSpc>
                <a:spcPct val="100000"/>
              </a:lnSpc>
              <a:spcBef>
                <a:spcPct val="0"/>
              </a:spcBef>
              <a:buFontTx/>
              <a:buNone/>
            </a:pPr>
            <a:r>
              <a:rPr lang="fr-FR" altLang="fr-FR" sz="1400" b="1" dirty="0">
                <a:solidFill>
                  <a:schemeClr val="bg1"/>
                </a:solidFill>
                <a:latin typeface="Calisto MT" panose="02040603050505030304" pitchFamily="18" charset="0"/>
              </a:rPr>
              <a:t>17</a:t>
            </a:r>
          </a:p>
        </p:txBody>
      </p:sp>
      <p:sp>
        <p:nvSpPr>
          <p:cNvPr id="28" name="Rectangle 7"/>
          <p:cNvSpPr>
            <a:spLocks noChangeArrowheads="1"/>
          </p:cNvSpPr>
          <p:nvPr/>
        </p:nvSpPr>
        <p:spPr bwMode="auto">
          <a:xfrm>
            <a:off x="1880251" y="663913"/>
            <a:ext cx="8884211" cy="341632"/>
          </a:xfrm>
          <a:prstGeom prst="rect">
            <a:avLst/>
          </a:prstGeom>
          <a:solidFill>
            <a:srgbClr val="009644"/>
          </a:solidFill>
          <a:ln>
            <a:noFill/>
          </a:ln>
        </p:spPr>
        <p:txBody>
          <a:bodyPr wrap="square" anchor="ct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a:buNone/>
            </a:pPr>
            <a:r>
              <a:rPr lang="fr-FR" sz="1800" b="1" dirty="0">
                <a:solidFill>
                  <a:schemeClr val="bg1"/>
                </a:solidFill>
                <a:effectLst>
                  <a:outerShdw blurRad="38100" dist="38100" dir="2700000" algn="tl">
                    <a:srgbClr val="000000">
                      <a:alpha val="43137"/>
                    </a:srgbClr>
                  </a:outerShdw>
                </a:effectLst>
                <a:latin typeface="Calisto MT" panose="02040603050505030304" pitchFamily="18" charset="0"/>
              </a:rPr>
              <a:t>SESSION 4 : </a:t>
            </a:r>
            <a:r>
              <a:rPr lang="fr-FR" sz="1800" b="1" dirty="0">
                <a:solidFill>
                  <a:schemeClr val="bg1"/>
                </a:solidFill>
                <a:latin typeface="Calisto MT" panose="02040603050505030304" pitchFamily="18" charset="0"/>
              </a:rPr>
              <a:t>LES SANCTIONS ENCOURUES PAR LES COMPTABLES PUBLICS</a:t>
            </a:r>
            <a:endParaRPr lang="fr-FR" sz="1800" dirty="0">
              <a:solidFill>
                <a:schemeClr val="bg1"/>
              </a:solidFill>
              <a:latin typeface="Calisto MT" panose="02040603050505030304" pitchFamily="18" charset="0"/>
            </a:endParaRPr>
          </a:p>
        </p:txBody>
      </p:sp>
      <p:sp>
        <p:nvSpPr>
          <p:cNvPr id="2" name="ZoneTexte 1"/>
          <p:cNvSpPr txBox="1"/>
          <p:nvPr/>
        </p:nvSpPr>
        <p:spPr>
          <a:xfrm>
            <a:off x="170329" y="1277776"/>
            <a:ext cx="11887199" cy="1754326"/>
          </a:xfrm>
          <a:prstGeom prst="rect">
            <a:avLst/>
          </a:prstGeom>
          <a:noFill/>
        </p:spPr>
        <p:txBody>
          <a:bodyPr wrap="square" rtlCol="0">
            <a:spAutoFit/>
          </a:bodyPr>
          <a:lstStyle/>
          <a:p>
            <a:pPr algn="just">
              <a:lnSpc>
                <a:spcPct val="150000"/>
              </a:lnSpc>
            </a:pPr>
            <a:r>
              <a:rPr lang="fr-FR" sz="2400" dirty="0">
                <a:latin typeface="Calisto MT" panose="02040603050505030304" pitchFamily="18" charset="0"/>
              </a:rPr>
              <a:t>Des inquiétudes ont été exprimées par les comptables publics quant aux opérations de régularisation comptable de fin de gestion qui se prolongent souvent jusqu’au mois de Juin de l’année N+1.</a:t>
            </a:r>
          </a:p>
        </p:txBody>
      </p:sp>
      <p:grpSp>
        <p:nvGrpSpPr>
          <p:cNvPr id="13" name="Groupe 12"/>
          <p:cNvGrpSpPr/>
          <p:nvPr/>
        </p:nvGrpSpPr>
        <p:grpSpPr>
          <a:xfrm>
            <a:off x="266539" y="46751"/>
            <a:ext cx="11700591" cy="787978"/>
            <a:chOff x="266539" y="118471"/>
            <a:chExt cx="11700591" cy="787978"/>
          </a:xfrm>
        </p:grpSpPr>
        <p:grpSp>
          <p:nvGrpSpPr>
            <p:cNvPr id="14" name="Groupe 13"/>
            <p:cNvGrpSpPr>
              <a:grpSpLocks/>
            </p:cNvGrpSpPr>
            <p:nvPr/>
          </p:nvGrpSpPr>
          <p:grpSpPr bwMode="auto">
            <a:xfrm>
              <a:off x="266539" y="140269"/>
              <a:ext cx="11051589" cy="766180"/>
              <a:chOff x="266939" y="140424"/>
              <a:chExt cx="11051056" cy="766031"/>
            </a:xfrm>
          </p:grpSpPr>
          <p:sp>
            <p:nvSpPr>
              <p:cNvPr id="16" name="Rectangle 15"/>
              <p:cNvSpPr/>
              <p:nvPr/>
            </p:nvSpPr>
            <p:spPr>
              <a:xfrm>
                <a:off x="1353831" y="479985"/>
                <a:ext cx="9937270" cy="68249"/>
              </a:xfrm>
              <a:prstGeom prst="rect">
                <a:avLst/>
              </a:prstGeom>
              <a:solidFill>
                <a:srgbClr val="FF660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fr-FR" dirty="0"/>
              </a:p>
            </p:txBody>
          </p:sp>
          <p:sp>
            <p:nvSpPr>
              <p:cNvPr id="17" name="ZoneTexte 16"/>
              <p:cNvSpPr txBox="1">
                <a:spLocks noChangeArrowheads="1"/>
              </p:cNvSpPr>
              <p:nvPr/>
            </p:nvSpPr>
            <p:spPr bwMode="auto">
              <a:xfrm>
                <a:off x="1380891" y="140424"/>
                <a:ext cx="9937104"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lnSpc>
                    <a:spcPct val="100000"/>
                  </a:lnSpc>
                  <a:spcBef>
                    <a:spcPct val="0"/>
                  </a:spcBef>
                  <a:buFontTx/>
                  <a:buNone/>
                </a:pPr>
                <a:r>
                  <a:rPr lang="fr-FR" altLang="fr-FR" sz="2000" b="1" dirty="0">
                    <a:solidFill>
                      <a:srgbClr val="FF6600"/>
                    </a:solidFill>
                    <a:latin typeface="Calisto MT" panose="02040603050505030304" pitchFamily="18" charset="0"/>
                  </a:rPr>
                  <a:t>DIRECTION GÉNÉRALE DU TRÉSOR ET DE LA COMPTABILITÉ PUBLIQUE</a:t>
                </a:r>
              </a:p>
            </p:txBody>
          </p:sp>
          <p:pic>
            <p:nvPicPr>
              <p:cNvPr id="18"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66939" y="186694"/>
                <a:ext cx="800222" cy="7197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pic>
          <p:nvPicPr>
            <p:cNvPr id="15" name="Image 1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358009" y="118471"/>
              <a:ext cx="609121" cy="633882"/>
            </a:xfrm>
            <a:prstGeom prst="rect">
              <a:avLst/>
            </a:prstGeom>
          </p:spPr>
        </p:pic>
      </p:grpSp>
    </p:spTree>
    <p:extLst>
      <p:ext uri="{BB962C8B-B14F-4D97-AF65-F5344CB8AC3E}">
        <p14:creationId xmlns:p14="http://schemas.microsoft.com/office/powerpoint/2010/main" val="303783106"/>
      </p:ext>
    </p:extLst>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1623694"/>
            <a:ext cx="12192000" cy="3990722"/>
          </a:xfrm>
          <a:prstGeom prst="rect">
            <a:avLst/>
          </a:prstGeom>
          <a:solidFill>
            <a:srgbClr val="FF6600"/>
          </a:solidFill>
          <a:ln>
            <a:noFill/>
          </a:ln>
        </p:spPr>
        <p:style>
          <a:lnRef idx="2">
            <a:schemeClr val="dk1"/>
          </a:lnRef>
          <a:fillRef idx="1">
            <a:schemeClr val="lt1"/>
          </a:fillRef>
          <a:effectRef idx="0">
            <a:schemeClr val="dk1"/>
          </a:effectRef>
          <a:fontRef idx="minor">
            <a:schemeClr val="dk1"/>
          </a:fontRef>
        </p:style>
        <p:txBody>
          <a:bodyPr anchor="ctr"/>
          <a:lstStyle/>
          <a:p>
            <a:pPr algn="ctr"/>
            <a:r>
              <a:rPr lang="fr-FR" sz="6600" b="1" dirty="0">
                <a:solidFill>
                  <a:schemeClr val="bg1"/>
                </a:solidFill>
                <a:latin typeface="Calisto MT" panose="02040603050505030304" pitchFamily="18" charset="0"/>
              </a:rPr>
              <a:t>IV.</a:t>
            </a:r>
          </a:p>
          <a:p>
            <a:pPr algn="ctr"/>
            <a:endParaRPr lang="fr-FR" sz="4400" b="1" dirty="0">
              <a:solidFill>
                <a:schemeClr val="bg1"/>
              </a:solidFill>
              <a:latin typeface="Calisto MT" panose="02040603050505030304" pitchFamily="18" charset="0"/>
            </a:endParaRPr>
          </a:p>
          <a:p>
            <a:pPr algn="ctr"/>
            <a:r>
              <a:rPr lang="fr-FR" sz="5400" b="1" dirty="0">
                <a:solidFill>
                  <a:schemeClr val="bg1"/>
                </a:solidFill>
                <a:latin typeface="Calisto MT" panose="02040603050505030304" pitchFamily="18" charset="0"/>
              </a:rPr>
              <a:t>RECOMMANDATIONS</a:t>
            </a:r>
            <a:endParaRPr lang="fr-FR" sz="5400" dirty="0">
              <a:solidFill>
                <a:schemeClr val="bg1"/>
              </a:solidFill>
              <a:latin typeface="Calisto MT" panose="02040603050505030304" pitchFamily="18" charset="0"/>
            </a:endParaRPr>
          </a:p>
        </p:txBody>
      </p:sp>
      <p:grpSp>
        <p:nvGrpSpPr>
          <p:cNvPr id="10" name="Groupe 9"/>
          <p:cNvGrpSpPr/>
          <p:nvPr/>
        </p:nvGrpSpPr>
        <p:grpSpPr>
          <a:xfrm>
            <a:off x="266539" y="19856"/>
            <a:ext cx="11712117" cy="935706"/>
            <a:chOff x="266539" y="91576"/>
            <a:chExt cx="11712117" cy="935706"/>
          </a:xfrm>
        </p:grpSpPr>
        <p:grpSp>
          <p:nvGrpSpPr>
            <p:cNvPr id="12" name="Groupe 11"/>
            <p:cNvGrpSpPr>
              <a:grpSpLocks/>
            </p:cNvGrpSpPr>
            <p:nvPr/>
          </p:nvGrpSpPr>
          <p:grpSpPr bwMode="auto">
            <a:xfrm>
              <a:off x="266539" y="140269"/>
              <a:ext cx="11051589" cy="887013"/>
              <a:chOff x="266939" y="140424"/>
              <a:chExt cx="11051056" cy="886840"/>
            </a:xfrm>
          </p:grpSpPr>
          <p:sp>
            <p:nvSpPr>
              <p:cNvPr id="14" name="Rectangle 13"/>
              <p:cNvSpPr/>
              <p:nvPr/>
            </p:nvSpPr>
            <p:spPr>
              <a:xfrm>
                <a:off x="1353831" y="479985"/>
                <a:ext cx="9937270" cy="68249"/>
              </a:xfrm>
              <a:prstGeom prst="rect">
                <a:avLst/>
              </a:prstGeom>
              <a:solidFill>
                <a:srgbClr val="FF660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fr-FR" dirty="0"/>
              </a:p>
            </p:txBody>
          </p:sp>
          <p:sp>
            <p:nvSpPr>
              <p:cNvPr id="15" name="ZoneTexte 14"/>
              <p:cNvSpPr txBox="1">
                <a:spLocks noChangeArrowheads="1"/>
              </p:cNvSpPr>
              <p:nvPr/>
            </p:nvSpPr>
            <p:spPr bwMode="auto">
              <a:xfrm>
                <a:off x="1380891" y="140424"/>
                <a:ext cx="9937104"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lnSpc>
                    <a:spcPct val="100000"/>
                  </a:lnSpc>
                  <a:spcBef>
                    <a:spcPct val="0"/>
                  </a:spcBef>
                  <a:buFontTx/>
                  <a:buNone/>
                </a:pPr>
                <a:r>
                  <a:rPr lang="fr-FR" altLang="fr-FR" sz="2000" b="1" dirty="0">
                    <a:solidFill>
                      <a:srgbClr val="FF6600"/>
                    </a:solidFill>
                    <a:latin typeface="Calisto MT" panose="02040603050505030304" pitchFamily="18" charset="0"/>
                  </a:rPr>
                  <a:t>DIRECTION GÉNÉRALE DU TRÉSOR ET DE LA COMPTABILITÉ PUBLIQUE</a:t>
                </a:r>
              </a:p>
            </p:txBody>
          </p:sp>
          <p:pic>
            <p:nvPicPr>
              <p:cNvPr id="1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66939" y="186694"/>
                <a:ext cx="934537" cy="8405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pic>
          <p:nvPicPr>
            <p:cNvPr id="13" name="Image 1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115963" y="91576"/>
              <a:ext cx="862693" cy="897762"/>
            </a:xfrm>
            <a:prstGeom prst="rect">
              <a:avLst/>
            </a:prstGeom>
          </p:spPr>
        </p:pic>
      </p:grpSp>
    </p:spTree>
    <p:extLst>
      <p:ext uri="{BB962C8B-B14F-4D97-AF65-F5344CB8AC3E}">
        <p14:creationId xmlns:p14="http://schemas.microsoft.com/office/powerpoint/2010/main" val="4063904467"/>
      </p:ext>
    </p:extLst>
  </p:cSld>
  <p:clrMapOvr>
    <a:masterClrMapping/>
  </p:clrMapOvr>
  <p:transition spd="slow">
    <p:split orient="vert"/>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8" name="Espace réservé du numéro de diapositive 2"/>
          <p:cNvSpPr txBox="1">
            <a:spLocks/>
          </p:cNvSpPr>
          <p:nvPr/>
        </p:nvSpPr>
        <p:spPr bwMode="auto">
          <a:xfrm>
            <a:off x="11441113" y="6330950"/>
            <a:ext cx="542925" cy="365125"/>
          </a:xfrm>
          <a:prstGeom prst="rect">
            <a:avLst/>
          </a:prstGeom>
          <a:solidFill>
            <a:srgbClr val="009E60"/>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lnSpc>
                <a:spcPct val="100000"/>
              </a:lnSpc>
              <a:spcBef>
                <a:spcPct val="0"/>
              </a:spcBef>
              <a:buFontTx/>
              <a:buNone/>
            </a:pPr>
            <a:r>
              <a:rPr lang="fr-FR" altLang="fr-FR" sz="1400" b="1" dirty="0">
                <a:solidFill>
                  <a:schemeClr val="bg1"/>
                </a:solidFill>
                <a:latin typeface="Calisto MT" panose="02040603050505030304" pitchFamily="18" charset="0"/>
              </a:rPr>
              <a:t>19</a:t>
            </a:r>
          </a:p>
        </p:txBody>
      </p:sp>
      <p:sp>
        <p:nvSpPr>
          <p:cNvPr id="28" name="Rectangle 7"/>
          <p:cNvSpPr>
            <a:spLocks noChangeArrowheads="1"/>
          </p:cNvSpPr>
          <p:nvPr/>
        </p:nvSpPr>
        <p:spPr bwMode="auto">
          <a:xfrm>
            <a:off x="1880251" y="650063"/>
            <a:ext cx="8884211" cy="369332"/>
          </a:xfrm>
          <a:prstGeom prst="rect">
            <a:avLst/>
          </a:prstGeom>
          <a:solidFill>
            <a:srgbClr val="FF6600"/>
          </a:solidFill>
          <a:ln>
            <a:noFill/>
          </a:ln>
        </p:spPr>
        <p:txBody>
          <a:bodyPr wrap="square" anchor="ct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a:buNone/>
            </a:pPr>
            <a:r>
              <a:rPr lang="fr-FR" sz="2000" b="1" dirty="0">
                <a:solidFill>
                  <a:schemeClr val="bg1"/>
                </a:solidFill>
                <a:latin typeface="Calisto MT" panose="02040603050505030304" pitchFamily="18" charset="0"/>
              </a:rPr>
              <a:t>IV. RECOMMANDATIONS</a:t>
            </a:r>
            <a:endParaRPr lang="fr-FR" sz="2000" dirty="0">
              <a:solidFill>
                <a:schemeClr val="bg1"/>
              </a:solidFill>
              <a:latin typeface="Calisto MT" panose="02040603050505030304" pitchFamily="18" charset="0"/>
            </a:endParaRPr>
          </a:p>
        </p:txBody>
      </p:sp>
      <p:grpSp>
        <p:nvGrpSpPr>
          <p:cNvPr id="13" name="Groupe 12"/>
          <p:cNvGrpSpPr/>
          <p:nvPr/>
        </p:nvGrpSpPr>
        <p:grpSpPr>
          <a:xfrm>
            <a:off x="266539" y="46751"/>
            <a:ext cx="11700591" cy="787978"/>
            <a:chOff x="266539" y="118471"/>
            <a:chExt cx="11700591" cy="787978"/>
          </a:xfrm>
        </p:grpSpPr>
        <p:grpSp>
          <p:nvGrpSpPr>
            <p:cNvPr id="14" name="Groupe 13"/>
            <p:cNvGrpSpPr>
              <a:grpSpLocks/>
            </p:cNvGrpSpPr>
            <p:nvPr/>
          </p:nvGrpSpPr>
          <p:grpSpPr bwMode="auto">
            <a:xfrm>
              <a:off x="266539" y="140269"/>
              <a:ext cx="11051589" cy="766180"/>
              <a:chOff x="266939" y="140424"/>
              <a:chExt cx="11051056" cy="766031"/>
            </a:xfrm>
          </p:grpSpPr>
          <p:sp>
            <p:nvSpPr>
              <p:cNvPr id="16" name="Rectangle 15"/>
              <p:cNvSpPr/>
              <p:nvPr/>
            </p:nvSpPr>
            <p:spPr>
              <a:xfrm>
                <a:off x="1353831" y="479985"/>
                <a:ext cx="9937270" cy="68249"/>
              </a:xfrm>
              <a:prstGeom prst="rect">
                <a:avLst/>
              </a:prstGeom>
              <a:solidFill>
                <a:srgbClr val="FF660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fr-FR" dirty="0"/>
              </a:p>
            </p:txBody>
          </p:sp>
          <p:sp>
            <p:nvSpPr>
              <p:cNvPr id="17" name="ZoneTexte 16"/>
              <p:cNvSpPr txBox="1">
                <a:spLocks noChangeArrowheads="1"/>
              </p:cNvSpPr>
              <p:nvPr/>
            </p:nvSpPr>
            <p:spPr bwMode="auto">
              <a:xfrm>
                <a:off x="1380891" y="140424"/>
                <a:ext cx="9937104"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lnSpc>
                    <a:spcPct val="100000"/>
                  </a:lnSpc>
                  <a:spcBef>
                    <a:spcPct val="0"/>
                  </a:spcBef>
                  <a:buFontTx/>
                  <a:buNone/>
                </a:pPr>
                <a:r>
                  <a:rPr lang="fr-FR" altLang="fr-FR" sz="2000" b="1" dirty="0">
                    <a:solidFill>
                      <a:srgbClr val="FF6600"/>
                    </a:solidFill>
                    <a:latin typeface="Calisto MT" panose="02040603050505030304" pitchFamily="18" charset="0"/>
                  </a:rPr>
                  <a:t>DIRECTION GÉNÉRALE DU TRÉSOR ET DE LA COMPTABILITÉ PUBLIQUE</a:t>
                </a:r>
              </a:p>
            </p:txBody>
          </p:sp>
          <p:pic>
            <p:nvPicPr>
              <p:cNvPr id="18"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66939" y="186694"/>
                <a:ext cx="800222" cy="7197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pic>
          <p:nvPicPr>
            <p:cNvPr id="15" name="Image 1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358009" y="118471"/>
              <a:ext cx="609121" cy="633882"/>
            </a:xfrm>
            <a:prstGeom prst="rect">
              <a:avLst/>
            </a:prstGeom>
          </p:spPr>
        </p:pic>
      </p:grpSp>
      <p:grpSp>
        <p:nvGrpSpPr>
          <p:cNvPr id="22" name="Groupe 21"/>
          <p:cNvGrpSpPr/>
          <p:nvPr/>
        </p:nvGrpSpPr>
        <p:grpSpPr>
          <a:xfrm>
            <a:off x="266539" y="3998113"/>
            <a:ext cx="11717499" cy="1066800"/>
            <a:chOff x="266539" y="1635192"/>
            <a:chExt cx="11717499" cy="1066800"/>
          </a:xfrm>
        </p:grpSpPr>
        <p:sp>
          <p:nvSpPr>
            <p:cNvPr id="23" name="Rectangle 22"/>
            <p:cNvSpPr/>
            <p:nvPr/>
          </p:nvSpPr>
          <p:spPr>
            <a:xfrm>
              <a:off x="1200249" y="1635192"/>
              <a:ext cx="10783789" cy="1066800"/>
            </a:xfrm>
            <a:prstGeom prst="rect">
              <a:avLst/>
            </a:prstGeom>
            <a:solidFill>
              <a:srgbClr val="D5FF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fr-FR" sz="2800" b="1" dirty="0">
                  <a:solidFill>
                    <a:schemeClr val="tx1"/>
                  </a:solidFill>
                  <a:latin typeface="Calisto MT" panose="02040603050505030304" pitchFamily="18" charset="0"/>
                </a:rPr>
                <a:t>la notification des injonctions par voie électronique</a:t>
              </a:r>
            </a:p>
          </p:txBody>
        </p:sp>
        <p:sp>
          <p:nvSpPr>
            <p:cNvPr id="24" name="Ellipse 23"/>
            <p:cNvSpPr/>
            <p:nvPr/>
          </p:nvSpPr>
          <p:spPr>
            <a:xfrm>
              <a:off x="266539" y="1703238"/>
              <a:ext cx="941294" cy="930707"/>
            </a:xfrm>
            <a:prstGeom prst="ellipse">
              <a:avLst/>
            </a:prstGeom>
            <a:solidFill>
              <a:srgbClr val="00964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4400" b="1" dirty="0">
                  <a:latin typeface="Calisto MT" panose="02040603050505030304" pitchFamily="18" charset="0"/>
                </a:rPr>
                <a:t>3.</a:t>
              </a:r>
            </a:p>
          </p:txBody>
        </p:sp>
      </p:grpSp>
      <p:grpSp>
        <p:nvGrpSpPr>
          <p:cNvPr id="6" name="Groupe 5"/>
          <p:cNvGrpSpPr/>
          <p:nvPr/>
        </p:nvGrpSpPr>
        <p:grpSpPr>
          <a:xfrm>
            <a:off x="266539" y="1321427"/>
            <a:ext cx="11782026" cy="1066800"/>
            <a:chOff x="266539" y="1321427"/>
            <a:chExt cx="11782026" cy="1066800"/>
          </a:xfrm>
        </p:grpSpPr>
        <p:grpSp>
          <p:nvGrpSpPr>
            <p:cNvPr id="4" name="Groupe 3"/>
            <p:cNvGrpSpPr/>
            <p:nvPr/>
          </p:nvGrpSpPr>
          <p:grpSpPr>
            <a:xfrm>
              <a:off x="266539" y="1321427"/>
              <a:ext cx="11717499" cy="1066800"/>
              <a:chOff x="266539" y="1635192"/>
              <a:chExt cx="11717499" cy="1066800"/>
            </a:xfrm>
          </p:grpSpPr>
          <p:sp>
            <p:nvSpPr>
              <p:cNvPr id="11" name="Rectangle 10"/>
              <p:cNvSpPr/>
              <p:nvPr/>
            </p:nvSpPr>
            <p:spPr>
              <a:xfrm>
                <a:off x="1200249" y="1635192"/>
                <a:ext cx="10783789" cy="1066800"/>
              </a:xfrm>
              <a:prstGeom prst="rect">
                <a:avLst/>
              </a:prstGeom>
              <a:solidFill>
                <a:srgbClr val="D5FF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fr-FR" sz="2800" b="1" dirty="0">
                    <a:solidFill>
                      <a:schemeClr val="tx1"/>
                    </a:solidFill>
                    <a:latin typeface="Calisto MT" panose="02040603050505030304" pitchFamily="18" charset="0"/>
                  </a:rPr>
                  <a:t>la publication d’un recueil des arrêts définitifs produits par la Cour</a:t>
                </a:r>
              </a:p>
            </p:txBody>
          </p:sp>
          <p:sp>
            <p:nvSpPr>
              <p:cNvPr id="3" name="Ellipse 2"/>
              <p:cNvSpPr/>
              <p:nvPr/>
            </p:nvSpPr>
            <p:spPr>
              <a:xfrm>
                <a:off x="266539" y="1703238"/>
                <a:ext cx="941294" cy="930707"/>
              </a:xfrm>
              <a:prstGeom prst="ellipse">
                <a:avLst/>
              </a:prstGeom>
              <a:solidFill>
                <a:srgbClr val="00964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4400" b="1" dirty="0">
                    <a:latin typeface="Calisto MT" panose="02040603050505030304" pitchFamily="18" charset="0"/>
                  </a:rPr>
                  <a:t>1.</a:t>
                </a:r>
              </a:p>
            </p:txBody>
          </p:sp>
        </p:grpSp>
        <p:sp>
          <p:nvSpPr>
            <p:cNvPr id="5" name="Rectangle 4"/>
            <p:cNvSpPr/>
            <p:nvPr/>
          </p:nvSpPr>
          <p:spPr>
            <a:xfrm>
              <a:off x="11967130" y="1321427"/>
              <a:ext cx="81435" cy="1066800"/>
            </a:xfrm>
            <a:prstGeom prst="rect">
              <a:avLst/>
            </a:prstGeom>
            <a:solidFill>
              <a:srgbClr val="00964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sp>
        <p:nvSpPr>
          <p:cNvPr id="29" name="Rectangle 28"/>
          <p:cNvSpPr/>
          <p:nvPr/>
        </p:nvSpPr>
        <p:spPr>
          <a:xfrm>
            <a:off x="11971236" y="3998112"/>
            <a:ext cx="81435" cy="1066800"/>
          </a:xfrm>
          <a:prstGeom prst="rect">
            <a:avLst/>
          </a:prstGeom>
          <a:solidFill>
            <a:srgbClr val="00964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nvGrpSpPr>
          <p:cNvPr id="7" name="Groupe 6"/>
          <p:cNvGrpSpPr/>
          <p:nvPr/>
        </p:nvGrpSpPr>
        <p:grpSpPr>
          <a:xfrm>
            <a:off x="266539" y="5357323"/>
            <a:ext cx="11782025" cy="1073088"/>
            <a:chOff x="266539" y="5357323"/>
            <a:chExt cx="11782025" cy="1073088"/>
          </a:xfrm>
        </p:grpSpPr>
        <p:grpSp>
          <p:nvGrpSpPr>
            <p:cNvPr id="25" name="Groupe 24"/>
            <p:cNvGrpSpPr/>
            <p:nvPr/>
          </p:nvGrpSpPr>
          <p:grpSpPr>
            <a:xfrm>
              <a:off x="266539" y="5363611"/>
              <a:ext cx="11717499" cy="1066800"/>
              <a:chOff x="266539" y="1635192"/>
              <a:chExt cx="11717499" cy="1066800"/>
            </a:xfrm>
          </p:grpSpPr>
          <p:sp>
            <p:nvSpPr>
              <p:cNvPr id="26" name="Rectangle 25"/>
              <p:cNvSpPr/>
              <p:nvPr/>
            </p:nvSpPr>
            <p:spPr>
              <a:xfrm>
                <a:off x="1200249" y="1635192"/>
                <a:ext cx="10783789" cy="1066800"/>
              </a:xfrm>
              <a:prstGeom prst="rect">
                <a:avLst/>
              </a:prstGeom>
              <a:solidFill>
                <a:srgbClr val="FFCFA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fr-FR" sz="2800" b="1" dirty="0">
                    <a:solidFill>
                      <a:schemeClr val="tx1"/>
                    </a:solidFill>
                    <a:latin typeface="Calisto MT" panose="02040603050505030304" pitchFamily="18" charset="0"/>
                  </a:rPr>
                  <a:t>l’actualisation des textes pour les adapter à l’évolution des nouveaux instruments de gestion utilisés par le Trésor Public</a:t>
                </a:r>
              </a:p>
            </p:txBody>
          </p:sp>
          <p:sp>
            <p:nvSpPr>
              <p:cNvPr id="27" name="Ellipse 26"/>
              <p:cNvSpPr/>
              <p:nvPr/>
            </p:nvSpPr>
            <p:spPr>
              <a:xfrm>
                <a:off x="266539" y="1703238"/>
                <a:ext cx="941294" cy="930707"/>
              </a:xfrm>
              <a:prstGeom prst="ellipse">
                <a:avLst/>
              </a:prstGeom>
              <a:solidFill>
                <a:srgbClr val="FF66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4400" b="1" dirty="0">
                    <a:latin typeface="Calisto MT" panose="02040603050505030304" pitchFamily="18" charset="0"/>
                  </a:rPr>
                  <a:t>4.</a:t>
                </a:r>
              </a:p>
            </p:txBody>
          </p:sp>
        </p:grpSp>
        <p:sp>
          <p:nvSpPr>
            <p:cNvPr id="30" name="Rectangle 29"/>
            <p:cNvSpPr/>
            <p:nvPr/>
          </p:nvSpPr>
          <p:spPr>
            <a:xfrm>
              <a:off x="11967129" y="5357323"/>
              <a:ext cx="81435" cy="1066800"/>
            </a:xfrm>
            <a:prstGeom prst="rect">
              <a:avLst/>
            </a:prstGeom>
            <a:solidFill>
              <a:srgbClr val="FF66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grpSp>
        <p:nvGrpSpPr>
          <p:cNvPr id="8" name="Groupe 7"/>
          <p:cNvGrpSpPr/>
          <p:nvPr/>
        </p:nvGrpSpPr>
        <p:grpSpPr>
          <a:xfrm>
            <a:off x="266539" y="2641579"/>
            <a:ext cx="11798934" cy="1071544"/>
            <a:chOff x="266539" y="2641579"/>
            <a:chExt cx="11798934" cy="1071544"/>
          </a:xfrm>
        </p:grpSpPr>
        <p:grpSp>
          <p:nvGrpSpPr>
            <p:cNvPr id="19" name="Groupe 18"/>
            <p:cNvGrpSpPr/>
            <p:nvPr/>
          </p:nvGrpSpPr>
          <p:grpSpPr>
            <a:xfrm>
              <a:off x="266539" y="2646323"/>
              <a:ext cx="11717499" cy="1066800"/>
              <a:chOff x="266539" y="1635192"/>
              <a:chExt cx="11717499" cy="1066800"/>
            </a:xfrm>
          </p:grpSpPr>
          <p:sp>
            <p:nvSpPr>
              <p:cNvPr id="20" name="Rectangle 19"/>
              <p:cNvSpPr/>
              <p:nvPr/>
            </p:nvSpPr>
            <p:spPr>
              <a:xfrm>
                <a:off x="1200249" y="1635192"/>
                <a:ext cx="10783789" cy="1066800"/>
              </a:xfrm>
              <a:prstGeom prst="rect">
                <a:avLst/>
              </a:prstGeom>
              <a:solidFill>
                <a:srgbClr val="FFCFA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fr-FR" sz="2800" b="1" dirty="0">
                    <a:solidFill>
                      <a:schemeClr val="tx1"/>
                    </a:solidFill>
                    <a:latin typeface="Calisto MT" panose="02040603050505030304" pitchFamily="18" charset="0"/>
                  </a:rPr>
                  <a:t>la prise de dispositions particulières en vue du jugement des comptes des comptables principaux des ambassades</a:t>
                </a:r>
              </a:p>
            </p:txBody>
          </p:sp>
          <p:sp>
            <p:nvSpPr>
              <p:cNvPr id="21" name="Ellipse 20"/>
              <p:cNvSpPr/>
              <p:nvPr/>
            </p:nvSpPr>
            <p:spPr>
              <a:xfrm>
                <a:off x="266539" y="1703238"/>
                <a:ext cx="941294" cy="930707"/>
              </a:xfrm>
              <a:prstGeom prst="ellipse">
                <a:avLst/>
              </a:prstGeom>
              <a:solidFill>
                <a:srgbClr val="FF66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4400" b="1" dirty="0">
                    <a:latin typeface="Calisto MT" panose="02040603050505030304" pitchFamily="18" charset="0"/>
                  </a:rPr>
                  <a:t>2.</a:t>
                </a:r>
              </a:p>
            </p:txBody>
          </p:sp>
        </p:grpSp>
        <p:sp>
          <p:nvSpPr>
            <p:cNvPr id="31" name="Rectangle 30"/>
            <p:cNvSpPr/>
            <p:nvPr/>
          </p:nvSpPr>
          <p:spPr>
            <a:xfrm>
              <a:off x="11984038" y="2641579"/>
              <a:ext cx="81435" cy="1066800"/>
            </a:xfrm>
            <a:prstGeom prst="rect">
              <a:avLst/>
            </a:prstGeom>
            <a:solidFill>
              <a:srgbClr val="FF66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spTree>
    <p:extLst>
      <p:ext uri="{BB962C8B-B14F-4D97-AF65-F5344CB8AC3E}">
        <p14:creationId xmlns:p14="http://schemas.microsoft.com/office/powerpoint/2010/main" val="1894546027"/>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8" name="Espace réservé du numéro de diapositive 2"/>
          <p:cNvSpPr txBox="1">
            <a:spLocks/>
          </p:cNvSpPr>
          <p:nvPr/>
        </p:nvSpPr>
        <p:spPr bwMode="auto">
          <a:xfrm>
            <a:off x="11441113" y="6330950"/>
            <a:ext cx="542925" cy="365125"/>
          </a:xfrm>
          <a:prstGeom prst="rect">
            <a:avLst/>
          </a:prstGeom>
          <a:solidFill>
            <a:srgbClr val="009E60"/>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lnSpc>
                <a:spcPct val="100000"/>
              </a:lnSpc>
              <a:spcBef>
                <a:spcPct val="0"/>
              </a:spcBef>
              <a:buFontTx/>
              <a:buNone/>
            </a:pPr>
            <a:r>
              <a:rPr lang="fr-FR" altLang="fr-FR" sz="1400" b="1" dirty="0">
                <a:solidFill>
                  <a:schemeClr val="bg1"/>
                </a:solidFill>
                <a:latin typeface="Calisto MT" panose="02040603050505030304" pitchFamily="18" charset="0"/>
              </a:rPr>
              <a:t>02</a:t>
            </a:r>
          </a:p>
        </p:txBody>
      </p:sp>
      <p:sp>
        <p:nvSpPr>
          <p:cNvPr id="23" name="Rectangle 7"/>
          <p:cNvSpPr>
            <a:spLocks noChangeArrowheads="1"/>
          </p:cNvSpPr>
          <p:nvPr/>
        </p:nvSpPr>
        <p:spPr bwMode="auto">
          <a:xfrm>
            <a:off x="2932404" y="595997"/>
            <a:ext cx="6300298" cy="424732"/>
          </a:xfrm>
          <a:prstGeom prst="rect">
            <a:avLst/>
          </a:prstGeom>
          <a:solidFill>
            <a:srgbClr val="FF6600"/>
          </a:solidFill>
          <a:ln>
            <a:noFill/>
          </a:ln>
        </p:spPr>
        <p:txBody>
          <a:bodyPr wrap="square" anchor="ct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a:buNone/>
            </a:pPr>
            <a:r>
              <a:rPr lang="fr-FR" sz="2400" b="1" dirty="0">
                <a:solidFill>
                  <a:schemeClr val="bg1"/>
                </a:solidFill>
                <a:latin typeface="Calisto MT" panose="02040603050505030304" pitchFamily="18" charset="0"/>
              </a:rPr>
              <a:t>PLAN DE PRESENTATION</a:t>
            </a:r>
          </a:p>
        </p:txBody>
      </p:sp>
      <p:grpSp>
        <p:nvGrpSpPr>
          <p:cNvPr id="24" name="Groupe 23"/>
          <p:cNvGrpSpPr/>
          <p:nvPr/>
        </p:nvGrpSpPr>
        <p:grpSpPr>
          <a:xfrm>
            <a:off x="266539" y="46751"/>
            <a:ext cx="11700591" cy="787978"/>
            <a:chOff x="266539" y="118471"/>
            <a:chExt cx="11700591" cy="787978"/>
          </a:xfrm>
        </p:grpSpPr>
        <p:grpSp>
          <p:nvGrpSpPr>
            <p:cNvPr id="25" name="Groupe 24"/>
            <p:cNvGrpSpPr>
              <a:grpSpLocks/>
            </p:cNvGrpSpPr>
            <p:nvPr/>
          </p:nvGrpSpPr>
          <p:grpSpPr bwMode="auto">
            <a:xfrm>
              <a:off x="266539" y="140269"/>
              <a:ext cx="11051589" cy="766180"/>
              <a:chOff x="266939" y="140424"/>
              <a:chExt cx="11051056" cy="766031"/>
            </a:xfrm>
          </p:grpSpPr>
          <p:sp>
            <p:nvSpPr>
              <p:cNvPr id="27" name="Rectangle 26"/>
              <p:cNvSpPr/>
              <p:nvPr/>
            </p:nvSpPr>
            <p:spPr>
              <a:xfrm>
                <a:off x="1353831" y="479985"/>
                <a:ext cx="9937270" cy="68249"/>
              </a:xfrm>
              <a:prstGeom prst="rect">
                <a:avLst/>
              </a:prstGeom>
              <a:solidFill>
                <a:srgbClr val="FF660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fr-FR" dirty="0"/>
              </a:p>
            </p:txBody>
          </p:sp>
          <p:sp>
            <p:nvSpPr>
              <p:cNvPr id="28" name="ZoneTexte 27"/>
              <p:cNvSpPr txBox="1">
                <a:spLocks noChangeArrowheads="1"/>
              </p:cNvSpPr>
              <p:nvPr/>
            </p:nvSpPr>
            <p:spPr bwMode="auto">
              <a:xfrm>
                <a:off x="1380891" y="140424"/>
                <a:ext cx="9937104"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lnSpc>
                    <a:spcPct val="100000"/>
                  </a:lnSpc>
                  <a:spcBef>
                    <a:spcPct val="0"/>
                  </a:spcBef>
                  <a:buFontTx/>
                  <a:buNone/>
                </a:pPr>
                <a:r>
                  <a:rPr lang="fr-FR" altLang="fr-FR" sz="2000" b="1" dirty="0">
                    <a:solidFill>
                      <a:srgbClr val="FF6600"/>
                    </a:solidFill>
                    <a:latin typeface="Calisto MT" panose="02040603050505030304" pitchFamily="18" charset="0"/>
                  </a:rPr>
                  <a:t>DIRECTION GÉNÉRALE DU TRÉSOR ET DE LA COMPTABILITÉ PUBLIQUE</a:t>
                </a:r>
              </a:p>
            </p:txBody>
          </p:sp>
          <p:pic>
            <p:nvPicPr>
              <p:cNvPr id="29"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66939" y="186694"/>
                <a:ext cx="800222" cy="7197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pic>
          <p:nvPicPr>
            <p:cNvPr id="26" name="Image 2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358009" y="118471"/>
              <a:ext cx="609121" cy="633882"/>
            </a:xfrm>
            <a:prstGeom prst="rect">
              <a:avLst/>
            </a:prstGeom>
          </p:spPr>
        </p:pic>
      </p:grpSp>
      <p:sp>
        <p:nvSpPr>
          <p:cNvPr id="2" name="ZoneTexte 1"/>
          <p:cNvSpPr txBox="1"/>
          <p:nvPr/>
        </p:nvSpPr>
        <p:spPr>
          <a:xfrm>
            <a:off x="1066800" y="1631225"/>
            <a:ext cx="8238564" cy="3416320"/>
          </a:xfrm>
          <a:prstGeom prst="rect">
            <a:avLst/>
          </a:prstGeom>
          <a:noFill/>
        </p:spPr>
        <p:txBody>
          <a:bodyPr wrap="square" rtlCol="0">
            <a:spAutoFit/>
          </a:bodyPr>
          <a:lstStyle/>
          <a:p>
            <a:pPr marL="514350" indent="-514350" algn="just">
              <a:lnSpc>
                <a:spcPct val="300000"/>
              </a:lnSpc>
              <a:buFont typeface="+mj-lt"/>
              <a:buAutoNum type="romanUcPeriod"/>
            </a:pPr>
            <a:r>
              <a:rPr lang="fr-FR" sz="2400" b="1" dirty="0">
                <a:latin typeface="Calisto MT" panose="02040603050505030304" pitchFamily="18" charset="0"/>
              </a:rPr>
              <a:t>LE CONTEXTE ET LES OBJECTIFS</a:t>
            </a:r>
          </a:p>
          <a:p>
            <a:pPr marL="514350" indent="-514350" algn="just">
              <a:lnSpc>
                <a:spcPct val="300000"/>
              </a:lnSpc>
              <a:buFont typeface="+mj-lt"/>
              <a:buAutoNum type="romanUcPeriod"/>
            </a:pPr>
            <a:r>
              <a:rPr lang="fr-FR" sz="2400" b="1" dirty="0">
                <a:latin typeface="Calisto MT" panose="02040603050505030304" pitchFamily="18" charset="0"/>
              </a:rPr>
              <a:t>LES TRAVAUX</a:t>
            </a:r>
          </a:p>
          <a:p>
            <a:pPr marL="514350" indent="-514350" algn="just">
              <a:lnSpc>
                <a:spcPct val="300000"/>
              </a:lnSpc>
              <a:buFont typeface="+mj-lt"/>
              <a:buAutoNum type="romanUcPeriod"/>
            </a:pPr>
            <a:r>
              <a:rPr lang="fr-FR" sz="2400" b="1" dirty="0">
                <a:latin typeface="Calisto MT" panose="02040603050505030304" pitchFamily="18" charset="0"/>
              </a:rPr>
              <a:t> LES RECOMMANDATIONS</a:t>
            </a:r>
          </a:p>
        </p:txBody>
      </p:sp>
    </p:spTree>
    <p:extLst>
      <p:ext uri="{BB962C8B-B14F-4D97-AF65-F5344CB8AC3E}">
        <p14:creationId xmlns:p14="http://schemas.microsoft.com/office/powerpoint/2010/main" val="3466911088"/>
      </p:ext>
    </p:extLst>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1623694"/>
            <a:ext cx="12192000" cy="3990722"/>
          </a:xfrm>
          <a:prstGeom prst="rect">
            <a:avLst/>
          </a:prstGeom>
          <a:solidFill>
            <a:srgbClr val="FF6600"/>
          </a:solidFill>
          <a:ln>
            <a:noFill/>
          </a:ln>
        </p:spPr>
        <p:style>
          <a:lnRef idx="2">
            <a:schemeClr val="dk1"/>
          </a:lnRef>
          <a:fillRef idx="1">
            <a:schemeClr val="lt1"/>
          </a:fillRef>
          <a:effectRef idx="0">
            <a:schemeClr val="dk1"/>
          </a:effectRef>
          <a:fontRef idx="minor">
            <a:schemeClr val="dk1"/>
          </a:fontRef>
        </p:style>
        <p:txBody>
          <a:bodyPr anchor="ctr"/>
          <a:lstStyle/>
          <a:p>
            <a:pPr algn="ctr"/>
            <a:r>
              <a:rPr lang="fr-FR" sz="6600" b="1" dirty="0">
                <a:solidFill>
                  <a:schemeClr val="bg1"/>
                </a:solidFill>
                <a:latin typeface="Calisto MT" panose="02040603050505030304" pitchFamily="18" charset="0"/>
              </a:rPr>
              <a:t>CONCLUSION</a:t>
            </a:r>
            <a:endParaRPr lang="fr-FR" sz="5400" dirty="0">
              <a:solidFill>
                <a:schemeClr val="bg1"/>
              </a:solidFill>
              <a:latin typeface="Calisto MT" panose="02040603050505030304" pitchFamily="18" charset="0"/>
            </a:endParaRPr>
          </a:p>
        </p:txBody>
      </p:sp>
      <p:grpSp>
        <p:nvGrpSpPr>
          <p:cNvPr id="10" name="Groupe 9"/>
          <p:cNvGrpSpPr/>
          <p:nvPr/>
        </p:nvGrpSpPr>
        <p:grpSpPr>
          <a:xfrm>
            <a:off x="266539" y="19856"/>
            <a:ext cx="11712117" cy="935706"/>
            <a:chOff x="266539" y="91576"/>
            <a:chExt cx="11712117" cy="935706"/>
          </a:xfrm>
        </p:grpSpPr>
        <p:grpSp>
          <p:nvGrpSpPr>
            <p:cNvPr id="12" name="Groupe 11"/>
            <p:cNvGrpSpPr>
              <a:grpSpLocks/>
            </p:cNvGrpSpPr>
            <p:nvPr/>
          </p:nvGrpSpPr>
          <p:grpSpPr bwMode="auto">
            <a:xfrm>
              <a:off x="266539" y="140269"/>
              <a:ext cx="11051589" cy="887013"/>
              <a:chOff x="266939" y="140424"/>
              <a:chExt cx="11051056" cy="886840"/>
            </a:xfrm>
          </p:grpSpPr>
          <p:sp>
            <p:nvSpPr>
              <p:cNvPr id="14" name="Rectangle 13"/>
              <p:cNvSpPr/>
              <p:nvPr/>
            </p:nvSpPr>
            <p:spPr>
              <a:xfrm>
                <a:off x="1353831" y="479985"/>
                <a:ext cx="9937270" cy="68249"/>
              </a:xfrm>
              <a:prstGeom prst="rect">
                <a:avLst/>
              </a:prstGeom>
              <a:solidFill>
                <a:srgbClr val="FF660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fr-FR" dirty="0"/>
              </a:p>
            </p:txBody>
          </p:sp>
          <p:sp>
            <p:nvSpPr>
              <p:cNvPr id="15" name="ZoneTexte 14"/>
              <p:cNvSpPr txBox="1">
                <a:spLocks noChangeArrowheads="1"/>
              </p:cNvSpPr>
              <p:nvPr/>
            </p:nvSpPr>
            <p:spPr bwMode="auto">
              <a:xfrm>
                <a:off x="1380891" y="140424"/>
                <a:ext cx="9937104"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lnSpc>
                    <a:spcPct val="100000"/>
                  </a:lnSpc>
                  <a:spcBef>
                    <a:spcPct val="0"/>
                  </a:spcBef>
                  <a:buFontTx/>
                  <a:buNone/>
                </a:pPr>
                <a:r>
                  <a:rPr lang="fr-FR" altLang="fr-FR" sz="2000" b="1" dirty="0">
                    <a:solidFill>
                      <a:srgbClr val="FF6600"/>
                    </a:solidFill>
                    <a:latin typeface="Calisto MT" panose="02040603050505030304" pitchFamily="18" charset="0"/>
                  </a:rPr>
                  <a:t>DIRECTION GÉNÉRALE DU TRÉSOR ET DE LA COMPTABILITÉ PUBLIQUE</a:t>
                </a:r>
              </a:p>
            </p:txBody>
          </p:sp>
          <p:pic>
            <p:nvPicPr>
              <p:cNvPr id="1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66939" y="186694"/>
                <a:ext cx="934537" cy="8405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pic>
          <p:nvPicPr>
            <p:cNvPr id="13" name="Image 1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115963" y="91576"/>
              <a:ext cx="862693" cy="897762"/>
            </a:xfrm>
            <a:prstGeom prst="rect">
              <a:avLst/>
            </a:prstGeom>
          </p:spPr>
        </p:pic>
      </p:grpSp>
    </p:spTree>
    <p:extLst>
      <p:ext uri="{BB962C8B-B14F-4D97-AF65-F5344CB8AC3E}">
        <p14:creationId xmlns:p14="http://schemas.microsoft.com/office/powerpoint/2010/main" val="1587506390"/>
      </p:ext>
    </p:extLst>
  </p:cSld>
  <p:clrMapOvr>
    <a:masterClrMapping/>
  </p:clrMapOvr>
  <p:transition spd="slow">
    <p:split orient="vert"/>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8" name="Espace réservé du numéro de diapositive 2"/>
          <p:cNvSpPr txBox="1">
            <a:spLocks/>
          </p:cNvSpPr>
          <p:nvPr/>
        </p:nvSpPr>
        <p:spPr bwMode="auto">
          <a:xfrm>
            <a:off x="11441113" y="6330950"/>
            <a:ext cx="542925" cy="365125"/>
          </a:xfrm>
          <a:prstGeom prst="rect">
            <a:avLst/>
          </a:prstGeom>
          <a:solidFill>
            <a:srgbClr val="009E60"/>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lnSpc>
                <a:spcPct val="100000"/>
              </a:lnSpc>
              <a:spcBef>
                <a:spcPct val="0"/>
              </a:spcBef>
              <a:buFontTx/>
              <a:buNone/>
            </a:pPr>
            <a:r>
              <a:rPr lang="fr-FR" altLang="fr-FR" sz="1400" b="1" dirty="0">
                <a:solidFill>
                  <a:schemeClr val="bg1"/>
                </a:solidFill>
                <a:latin typeface="Calisto MT" panose="02040603050505030304" pitchFamily="18" charset="0"/>
              </a:rPr>
              <a:t>21</a:t>
            </a:r>
          </a:p>
        </p:txBody>
      </p:sp>
      <p:sp>
        <p:nvSpPr>
          <p:cNvPr id="28" name="Rectangle 7"/>
          <p:cNvSpPr>
            <a:spLocks noChangeArrowheads="1"/>
          </p:cNvSpPr>
          <p:nvPr/>
        </p:nvSpPr>
        <p:spPr bwMode="auto">
          <a:xfrm>
            <a:off x="4048218" y="650063"/>
            <a:ext cx="4376692" cy="369332"/>
          </a:xfrm>
          <a:prstGeom prst="rect">
            <a:avLst/>
          </a:prstGeom>
          <a:solidFill>
            <a:srgbClr val="FF6600"/>
          </a:solidFill>
          <a:ln>
            <a:noFill/>
          </a:ln>
        </p:spPr>
        <p:txBody>
          <a:bodyPr wrap="square" anchor="ct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a:buNone/>
            </a:pPr>
            <a:r>
              <a:rPr lang="fr-FR" sz="2000" b="1" dirty="0">
                <a:solidFill>
                  <a:schemeClr val="bg1"/>
                </a:solidFill>
                <a:latin typeface="Calisto MT" panose="02040603050505030304" pitchFamily="18" charset="0"/>
              </a:rPr>
              <a:t>CONCLUSION</a:t>
            </a:r>
            <a:endParaRPr lang="fr-FR" sz="2000" dirty="0">
              <a:solidFill>
                <a:schemeClr val="bg1"/>
              </a:solidFill>
              <a:latin typeface="Calisto MT" panose="02040603050505030304" pitchFamily="18" charset="0"/>
            </a:endParaRPr>
          </a:p>
        </p:txBody>
      </p:sp>
      <p:sp>
        <p:nvSpPr>
          <p:cNvPr id="2" name="ZoneTexte 1"/>
          <p:cNvSpPr txBox="1"/>
          <p:nvPr/>
        </p:nvSpPr>
        <p:spPr>
          <a:xfrm>
            <a:off x="204186" y="1476994"/>
            <a:ext cx="11779852" cy="3970318"/>
          </a:xfrm>
          <a:prstGeom prst="rect">
            <a:avLst/>
          </a:prstGeom>
          <a:noFill/>
        </p:spPr>
        <p:txBody>
          <a:bodyPr wrap="square" rtlCol="0">
            <a:spAutoFit/>
          </a:bodyPr>
          <a:lstStyle/>
          <a:p>
            <a:pPr algn="just">
              <a:lnSpc>
                <a:spcPct val="150000"/>
              </a:lnSpc>
            </a:pPr>
            <a:r>
              <a:rPr lang="fr-FR" sz="2800" dirty="0">
                <a:latin typeface="Calisto MT" panose="02040603050505030304" pitchFamily="18" charset="0"/>
              </a:rPr>
              <a:t>Ce séminaire a été pour la Cour des comptes l’occasion de rappeler aux comptables publics leurs obligations règlementaires. Désormais, la Cour envisage de passer à l’étape suivante : celle de la sanction de tous les manquements à l’obligation de redevabilité qui pèse sur les comptables publics.</a:t>
            </a:r>
          </a:p>
          <a:p>
            <a:pPr algn="just">
              <a:lnSpc>
                <a:spcPct val="150000"/>
              </a:lnSpc>
            </a:pPr>
            <a:r>
              <a:rPr lang="fr-FR" sz="2800" dirty="0">
                <a:latin typeface="Calisto MT" panose="02040603050505030304" pitchFamily="18" charset="0"/>
              </a:rPr>
              <a:t>Après la sensibilisation, la Cour passe dorénavant à la répression.</a:t>
            </a:r>
          </a:p>
        </p:txBody>
      </p:sp>
      <p:grpSp>
        <p:nvGrpSpPr>
          <p:cNvPr id="13" name="Groupe 12"/>
          <p:cNvGrpSpPr/>
          <p:nvPr/>
        </p:nvGrpSpPr>
        <p:grpSpPr>
          <a:xfrm>
            <a:off x="266539" y="46751"/>
            <a:ext cx="11700591" cy="787978"/>
            <a:chOff x="266539" y="118471"/>
            <a:chExt cx="11700591" cy="787978"/>
          </a:xfrm>
        </p:grpSpPr>
        <p:grpSp>
          <p:nvGrpSpPr>
            <p:cNvPr id="14" name="Groupe 13"/>
            <p:cNvGrpSpPr>
              <a:grpSpLocks/>
            </p:cNvGrpSpPr>
            <p:nvPr/>
          </p:nvGrpSpPr>
          <p:grpSpPr bwMode="auto">
            <a:xfrm>
              <a:off x="266539" y="140269"/>
              <a:ext cx="11051589" cy="766180"/>
              <a:chOff x="266939" y="140424"/>
              <a:chExt cx="11051056" cy="766031"/>
            </a:xfrm>
          </p:grpSpPr>
          <p:sp>
            <p:nvSpPr>
              <p:cNvPr id="16" name="Rectangle 15"/>
              <p:cNvSpPr/>
              <p:nvPr/>
            </p:nvSpPr>
            <p:spPr>
              <a:xfrm>
                <a:off x="1353831" y="479985"/>
                <a:ext cx="9937270" cy="68249"/>
              </a:xfrm>
              <a:prstGeom prst="rect">
                <a:avLst/>
              </a:prstGeom>
              <a:solidFill>
                <a:srgbClr val="FF660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fr-FR" dirty="0"/>
              </a:p>
            </p:txBody>
          </p:sp>
          <p:sp>
            <p:nvSpPr>
              <p:cNvPr id="17" name="ZoneTexte 16"/>
              <p:cNvSpPr txBox="1">
                <a:spLocks noChangeArrowheads="1"/>
              </p:cNvSpPr>
              <p:nvPr/>
            </p:nvSpPr>
            <p:spPr bwMode="auto">
              <a:xfrm>
                <a:off x="1380891" y="140424"/>
                <a:ext cx="9937104"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lnSpc>
                    <a:spcPct val="100000"/>
                  </a:lnSpc>
                  <a:spcBef>
                    <a:spcPct val="0"/>
                  </a:spcBef>
                  <a:buFontTx/>
                  <a:buNone/>
                </a:pPr>
                <a:r>
                  <a:rPr lang="fr-FR" altLang="fr-FR" sz="2000" b="1" dirty="0">
                    <a:solidFill>
                      <a:srgbClr val="FF6600"/>
                    </a:solidFill>
                    <a:latin typeface="Calisto MT" panose="02040603050505030304" pitchFamily="18" charset="0"/>
                  </a:rPr>
                  <a:t>DIRECTION GÉNÉRALE DU TRÉSOR ET DE LA COMPTABILITÉ PUBLIQUE</a:t>
                </a:r>
              </a:p>
            </p:txBody>
          </p:sp>
          <p:pic>
            <p:nvPicPr>
              <p:cNvPr id="18"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66939" y="186694"/>
                <a:ext cx="800222" cy="7197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pic>
          <p:nvPicPr>
            <p:cNvPr id="15" name="Image 1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358009" y="118471"/>
              <a:ext cx="609121" cy="633882"/>
            </a:xfrm>
            <a:prstGeom prst="rect">
              <a:avLst/>
            </a:prstGeom>
          </p:spPr>
        </p:pic>
      </p:grpSp>
    </p:spTree>
    <p:extLst>
      <p:ext uri="{BB962C8B-B14F-4D97-AF65-F5344CB8AC3E}">
        <p14:creationId xmlns:p14="http://schemas.microsoft.com/office/powerpoint/2010/main" val="4092969430"/>
      </p:ext>
    </p:extLst>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ZoneTexte 3"/>
          <p:cNvSpPr txBox="1">
            <a:spLocks noChangeArrowheads="1"/>
          </p:cNvSpPr>
          <p:nvPr/>
        </p:nvSpPr>
        <p:spPr bwMode="auto">
          <a:xfrm>
            <a:off x="498475" y="1277189"/>
            <a:ext cx="11269663" cy="2308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a:lnSpc>
                <a:spcPct val="100000"/>
              </a:lnSpc>
              <a:spcBef>
                <a:spcPct val="0"/>
              </a:spcBef>
              <a:buFontTx/>
              <a:buNone/>
            </a:pPr>
            <a:r>
              <a:rPr lang="fr-FR" altLang="fr-FR" sz="7200" b="1" dirty="0">
                <a:solidFill>
                  <a:srgbClr val="FF6600"/>
                </a:solidFill>
                <a:latin typeface="Calisto MT" panose="02040603050505030304" pitchFamily="18" charset="0"/>
              </a:rPr>
              <a:t>MERCI </a:t>
            </a:r>
          </a:p>
          <a:p>
            <a:pPr algn="ctr">
              <a:lnSpc>
                <a:spcPct val="100000"/>
              </a:lnSpc>
              <a:spcBef>
                <a:spcPct val="0"/>
              </a:spcBef>
              <a:buFontTx/>
              <a:buNone/>
            </a:pPr>
            <a:r>
              <a:rPr lang="fr-FR" altLang="fr-FR" sz="7200" b="1" dirty="0">
                <a:solidFill>
                  <a:srgbClr val="FF6600"/>
                </a:solidFill>
                <a:latin typeface="Calisto MT" panose="02040603050505030304" pitchFamily="18" charset="0"/>
              </a:rPr>
              <a:t>DE VOTRE ATTENTION</a:t>
            </a:r>
          </a:p>
        </p:txBody>
      </p:sp>
      <p:grpSp>
        <p:nvGrpSpPr>
          <p:cNvPr id="78851" name="Groupe 7"/>
          <p:cNvGrpSpPr>
            <a:grpSpLocks/>
          </p:cNvGrpSpPr>
          <p:nvPr/>
        </p:nvGrpSpPr>
        <p:grpSpPr bwMode="auto">
          <a:xfrm>
            <a:off x="1366838" y="143062"/>
            <a:ext cx="10102850" cy="428625"/>
            <a:chOff x="1775152" y="44624"/>
            <a:chExt cx="10102362" cy="428542"/>
          </a:xfrm>
        </p:grpSpPr>
        <p:sp>
          <p:nvSpPr>
            <p:cNvPr id="9" name="Rectangle 8"/>
            <p:cNvSpPr/>
            <p:nvPr/>
          </p:nvSpPr>
          <p:spPr>
            <a:xfrm>
              <a:off x="1775152" y="404917"/>
              <a:ext cx="9937270" cy="68249"/>
            </a:xfrm>
            <a:prstGeom prst="rect">
              <a:avLst/>
            </a:prstGeom>
            <a:solidFill>
              <a:srgbClr val="FF660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fr-FR"/>
            </a:p>
          </p:txBody>
        </p:sp>
        <p:sp>
          <p:nvSpPr>
            <p:cNvPr id="78854" name="ZoneTexte 9"/>
            <p:cNvSpPr txBox="1">
              <a:spLocks noChangeArrowheads="1"/>
            </p:cNvSpPr>
            <p:nvPr/>
          </p:nvSpPr>
          <p:spPr bwMode="auto">
            <a:xfrm>
              <a:off x="1940410" y="44624"/>
              <a:ext cx="9937104"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lnSpc>
                  <a:spcPct val="100000"/>
                </a:lnSpc>
                <a:spcBef>
                  <a:spcPct val="0"/>
                </a:spcBef>
                <a:buFontTx/>
                <a:buNone/>
              </a:pPr>
              <a:r>
                <a:rPr lang="fr-FR" altLang="fr-FR" sz="2000" b="1">
                  <a:solidFill>
                    <a:srgbClr val="FF6600"/>
                  </a:solidFill>
                  <a:latin typeface="Calisto MT" panose="02040603050505030304" pitchFamily="18" charset="0"/>
                </a:rPr>
                <a:t>DIRECTION GÉNÉRALE DU TRÉSOR ET DE LA COMPTABILITÉ PUBLIQUE</a:t>
              </a:r>
            </a:p>
          </p:txBody>
        </p:sp>
      </p:grpSp>
      <p:sp>
        <p:nvSpPr>
          <p:cNvPr id="2" name="Rectangle 1"/>
          <p:cNvSpPr/>
          <p:nvPr/>
        </p:nvSpPr>
        <p:spPr>
          <a:xfrm>
            <a:off x="781050" y="3585414"/>
            <a:ext cx="10688638" cy="111125"/>
          </a:xfrm>
          <a:prstGeom prst="rect">
            <a:avLst/>
          </a:prstGeom>
          <a:solidFill>
            <a:srgbClr val="009C6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a:p>
        </p:txBody>
      </p:sp>
      <p:pic>
        <p:nvPicPr>
          <p:cNvPr id="8" name="Image 1"/>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810001" y="4290916"/>
            <a:ext cx="2453050" cy="22069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Image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329084" y="4638045"/>
            <a:ext cx="1884402" cy="1961005"/>
          </a:xfrm>
          <a:prstGeom prst="rect">
            <a:avLst/>
          </a:prstGeom>
        </p:spPr>
      </p:pic>
    </p:spTree>
    <p:extLst>
      <p:ext uri="{BB962C8B-B14F-4D97-AF65-F5344CB8AC3E}">
        <p14:creationId xmlns:p14="http://schemas.microsoft.com/office/powerpoint/2010/main" val="1790699211"/>
      </p:ext>
    </p:extLst>
  </p:cSld>
  <p:clrMapOvr>
    <a:masterClrMapping/>
  </p:clrMapOvr>
  <p:transition spd="slow">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1795558"/>
            <a:ext cx="12192000" cy="3181350"/>
          </a:xfrm>
          <a:prstGeom prst="rect">
            <a:avLst/>
          </a:prstGeom>
          <a:solidFill>
            <a:srgbClr val="FF6600"/>
          </a:solidFill>
          <a:ln>
            <a:noFill/>
          </a:ln>
        </p:spPr>
        <p:style>
          <a:lnRef idx="2">
            <a:schemeClr val="dk1"/>
          </a:lnRef>
          <a:fillRef idx="1">
            <a:schemeClr val="lt1"/>
          </a:fillRef>
          <a:effectRef idx="0">
            <a:schemeClr val="dk1"/>
          </a:effectRef>
          <a:fontRef idx="minor">
            <a:schemeClr val="dk1"/>
          </a:fontRef>
        </p:style>
        <p:txBody>
          <a:bodyPr anchor="ctr"/>
          <a:lstStyle/>
          <a:p>
            <a:pPr algn="ctr">
              <a:defRPr/>
            </a:pPr>
            <a:r>
              <a:rPr lang="fr-FR" sz="6600" b="1" dirty="0">
                <a:solidFill>
                  <a:schemeClr val="bg1"/>
                </a:solidFill>
                <a:latin typeface="Calisto MT" panose="02040603050505030304" pitchFamily="18" charset="0"/>
              </a:rPr>
              <a:t>I.</a:t>
            </a:r>
          </a:p>
          <a:p>
            <a:pPr algn="ctr">
              <a:defRPr/>
            </a:pPr>
            <a:endParaRPr lang="fr-FR" sz="4000" b="1" dirty="0">
              <a:solidFill>
                <a:schemeClr val="bg1"/>
              </a:solidFill>
              <a:latin typeface="Calisto MT" panose="02040603050505030304" pitchFamily="18" charset="0"/>
            </a:endParaRPr>
          </a:p>
          <a:p>
            <a:pPr algn="ctr">
              <a:defRPr/>
            </a:pPr>
            <a:r>
              <a:rPr lang="fr-FR" sz="5400" b="1" dirty="0">
                <a:solidFill>
                  <a:schemeClr val="bg1"/>
                </a:solidFill>
                <a:latin typeface="Calisto MT" panose="02040603050505030304" pitchFamily="18" charset="0"/>
              </a:rPr>
              <a:t>CONTEXTE ET OBJECTIFS</a:t>
            </a:r>
            <a:endParaRPr lang="fr-FR" sz="4800" b="1" dirty="0">
              <a:solidFill>
                <a:schemeClr val="bg1"/>
              </a:solidFill>
              <a:latin typeface="Calisto MT" panose="02040603050505030304" pitchFamily="18" charset="0"/>
            </a:endParaRPr>
          </a:p>
        </p:txBody>
      </p:sp>
      <p:grpSp>
        <p:nvGrpSpPr>
          <p:cNvPr id="10" name="Groupe 9"/>
          <p:cNvGrpSpPr/>
          <p:nvPr/>
        </p:nvGrpSpPr>
        <p:grpSpPr>
          <a:xfrm>
            <a:off x="266539" y="19856"/>
            <a:ext cx="11712117" cy="935706"/>
            <a:chOff x="266539" y="91576"/>
            <a:chExt cx="11712117" cy="935706"/>
          </a:xfrm>
        </p:grpSpPr>
        <p:grpSp>
          <p:nvGrpSpPr>
            <p:cNvPr id="12" name="Groupe 11"/>
            <p:cNvGrpSpPr>
              <a:grpSpLocks/>
            </p:cNvGrpSpPr>
            <p:nvPr/>
          </p:nvGrpSpPr>
          <p:grpSpPr bwMode="auto">
            <a:xfrm>
              <a:off x="266539" y="140269"/>
              <a:ext cx="11051589" cy="887013"/>
              <a:chOff x="266939" y="140424"/>
              <a:chExt cx="11051056" cy="886840"/>
            </a:xfrm>
          </p:grpSpPr>
          <p:sp>
            <p:nvSpPr>
              <p:cNvPr id="14" name="Rectangle 13"/>
              <p:cNvSpPr/>
              <p:nvPr/>
            </p:nvSpPr>
            <p:spPr>
              <a:xfrm>
                <a:off x="1353831" y="479985"/>
                <a:ext cx="9937270" cy="68249"/>
              </a:xfrm>
              <a:prstGeom prst="rect">
                <a:avLst/>
              </a:prstGeom>
              <a:solidFill>
                <a:srgbClr val="FF660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fr-FR" dirty="0"/>
              </a:p>
            </p:txBody>
          </p:sp>
          <p:sp>
            <p:nvSpPr>
              <p:cNvPr id="15" name="ZoneTexte 14"/>
              <p:cNvSpPr txBox="1">
                <a:spLocks noChangeArrowheads="1"/>
              </p:cNvSpPr>
              <p:nvPr/>
            </p:nvSpPr>
            <p:spPr bwMode="auto">
              <a:xfrm>
                <a:off x="1380891" y="140424"/>
                <a:ext cx="9937104"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lnSpc>
                    <a:spcPct val="100000"/>
                  </a:lnSpc>
                  <a:spcBef>
                    <a:spcPct val="0"/>
                  </a:spcBef>
                  <a:buFontTx/>
                  <a:buNone/>
                </a:pPr>
                <a:r>
                  <a:rPr lang="fr-FR" altLang="fr-FR" sz="2000" b="1" dirty="0">
                    <a:solidFill>
                      <a:srgbClr val="FF6600"/>
                    </a:solidFill>
                    <a:latin typeface="Calisto MT" panose="02040603050505030304" pitchFamily="18" charset="0"/>
                  </a:rPr>
                  <a:t>DIRECTION GÉNÉRALE DU TRÉSOR ET DE LA COMPTABILITÉ PUBLIQUE</a:t>
                </a:r>
              </a:p>
            </p:txBody>
          </p:sp>
          <p:pic>
            <p:nvPicPr>
              <p:cNvPr id="1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66939" y="186694"/>
                <a:ext cx="934537" cy="8405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pic>
          <p:nvPicPr>
            <p:cNvPr id="13" name="Image 1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115963" y="91576"/>
              <a:ext cx="862693" cy="897762"/>
            </a:xfrm>
            <a:prstGeom prst="rect">
              <a:avLst/>
            </a:prstGeom>
          </p:spPr>
        </p:pic>
      </p:grpSp>
    </p:spTree>
    <p:extLst>
      <p:ext uri="{BB962C8B-B14F-4D97-AF65-F5344CB8AC3E}">
        <p14:creationId xmlns:p14="http://schemas.microsoft.com/office/powerpoint/2010/main" val="88418871"/>
      </p:ext>
    </p:extLst>
  </p:cSld>
  <p:clrMapOvr>
    <a:masterClrMapping/>
  </p:clrMapOvr>
  <p:transition spd="slow">
    <p:split orient="vert"/>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8" name="Espace réservé du numéro de diapositive 2"/>
          <p:cNvSpPr txBox="1">
            <a:spLocks/>
          </p:cNvSpPr>
          <p:nvPr/>
        </p:nvSpPr>
        <p:spPr bwMode="auto">
          <a:xfrm>
            <a:off x="11441113" y="6330950"/>
            <a:ext cx="542925" cy="365125"/>
          </a:xfrm>
          <a:prstGeom prst="rect">
            <a:avLst/>
          </a:prstGeom>
          <a:solidFill>
            <a:srgbClr val="009E60"/>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lnSpc>
                <a:spcPct val="100000"/>
              </a:lnSpc>
              <a:spcBef>
                <a:spcPct val="0"/>
              </a:spcBef>
              <a:buFontTx/>
              <a:buNone/>
            </a:pPr>
            <a:r>
              <a:rPr lang="fr-FR" altLang="fr-FR" sz="1400" b="1" dirty="0">
                <a:solidFill>
                  <a:schemeClr val="bg1"/>
                </a:solidFill>
                <a:latin typeface="Calisto MT" panose="02040603050505030304" pitchFamily="18" charset="0"/>
              </a:rPr>
              <a:t>04</a:t>
            </a:r>
          </a:p>
        </p:txBody>
      </p:sp>
      <p:sp>
        <p:nvSpPr>
          <p:cNvPr id="23" name="Rectangle 7"/>
          <p:cNvSpPr>
            <a:spLocks noChangeArrowheads="1"/>
          </p:cNvSpPr>
          <p:nvPr/>
        </p:nvSpPr>
        <p:spPr bwMode="auto">
          <a:xfrm>
            <a:off x="2932404" y="595997"/>
            <a:ext cx="6300298" cy="424732"/>
          </a:xfrm>
          <a:prstGeom prst="rect">
            <a:avLst/>
          </a:prstGeom>
          <a:solidFill>
            <a:srgbClr val="FF6600"/>
          </a:solidFill>
          <a:ln>
            <a:noFill/>
          </a:ln>
        </p:spPr>
        <p:txBody>
          <a:bodyPr wrap="square" anchor="ct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a:buNone/>
            </a:pPr>
            <a:r>
              <a:rPr lang="fr-FR" sz="2400" b="1" dirty="0">
                <a:solidFill>
                  <a:schemeClr val="bg1"/>
                </a:solidFill>
                <a:latin typeface="Calisto MT" panose="02040603050505030304" pitchFamily="18" charset="0"/>
              </a:rPr>
              <a:t>I. CONTEXTE ET OBJECTIFS</a:t>
            </a:r>
          </a:p>
        </p:txBody>
      </p:sp>
      <p:grpSp>
        <p:nvGrpSpPr>
          <p:cNvPr id="24" name="Groupe 23"/>
          <p:cNvGrpSpPr/>
          <p:nvPr/>
        </p:nvGrpSpPr>
        <p:grpSpPr>
          <a:xfrm>
            <a:off x="266539" y="46751"/>
            <a:ext cx="11700591" cy="787978"/>
            <a:chOff x="266539" y="118471"/>
            <a:chExt cx="11700591" cy="787978"/>
          </a:xfrm>
        </p:grpSpPr>
        <p:grpSp>
          <p:nvGrpSpPr>
            <p:cNvPr id="25" name="Groupe 24"/>
            <p:cNvGrpSpPr>
              <a:grpSpLocks/>
            </p:cNvGrpSpPr>
            <p:nvPr/>
          </p:nvGrpSpPr>
          <p:grpSpPr bwMode="auto">
            <a:xfrm>
              <a:off x="266539" y="140269"/>
              <a:ext cx="11051589" cy="766180"/>
              <a:chOff x="266939" y="140424"/>
              <a:chExt cx="11051056" cy="766031"/>
            </a:xfrm>
          </p:grpSpPr>
          <p:sp>
            <p:nvSpPr>
              <p:cNvPr id="27" name="Rectangle 26"/>
              <p:cNvSpPr/>
              <p:nvPr/>
            </p:nvSpPr>
            <p:spPr>
              <a:xfrm>
                <a:off x="1353831" y="479985"/>
                <a:ext cx="9937270" cy="68249"/>
              </a:xfrm>
              <a:prstGeom prst="rect">
                <a:avLst/>
              </a:prstGeom>
              <a:solidFill>
                <a:srgbClr val="FF660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fr-FR" dirty="0"/>
              </a:p>
            </p:txBody>
          </p:sp>
          <p:sp>
            <p:nvSpPr>
              <p:cNvPr id="28" name="ZoneTexte 27"/>
              <p:cNvSpPr txBox="1">
                <a:spLocks noChangeArrowheads="1"/>
              </p:cNvSpPr>
              <p:nvPr/>
            </p:nvSpPr>
            <p:spPr bwMode="auto">
              <a:xfrm>
                <a:off x="1380891" y="140424"/>
                <a:ext cx="9937104"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lnSpc>
                    <a:spcPct val="100000"/>
                  </a:lnSpc>
                  <a:spcBef>
                    <a:spcPct val="0"/>
                  </a:spcBef>
                  <a:buFontTx/>
                  <a:buNone/>
                </a:pPr>
                <a:r>
                  <a:rPr lang="fr-FR" altLang="fr-FR" sz="2000" b="1" dirty="0">
                    <a:solidFill>
                      <a:srgbClr val="FF6600"/>
                    </a:solidFill>
                    <a:latin typeface="Calisto MT" panose="02040603050505030304" pitchFamily="18" charset="0"/>
                  </a:rPr>
                  <a:t>DIRECTION GÉNÉRALE DU TRÉSOR ET DE LA COMPTABILITÉ PUBLIQUE</a:t>
                </a:r>
              </a:p>
            </p:txBody>
          </p:sp>
          <p:pic>
            <p:nvPicPr>
              <p:cNvPr id="29"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66939" y="186694"/>
                <a:ext cx="800222" cy="7197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pic>
          <p:nvPicPr>
            <p:cNvPr id="26" name="Image 2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358009" y="118471"/>
              <a:ext cx="609121" cy="633882"/>
            </a:xfrm>
            <a:prstGeom prst="rect">
              <a:avLst/>
            </a:prstGeom>
          </p:spPr>
        </p:pic>
      </p:grpSp>
      <p:sp>
        <p:nvSpPr>
          <p:cNvPr id="2" name="ZoneTexte 1"/>
          <p:cNvSpPr txBox="1"/>
          <p:nvPr/>
        </p:nvSpPr>
        <p:spPr>
          <a:xfrm>
            <a:off x="134471" y="1142229"/>
            <a:ext cx="11914094" cy="430887"/>
          </a:xfrm>
          <a:prstGeom prst="rect">
            <a:avLst/>
          </a:prstGeom>
          <a:noFill/>
        </p:spPr>
        <p:txBody>
          <a:bodyPr wrap="square" rtlCol="0">
            <a:spAutoFit/>
          </a:bodyPr>
          <a:lstStyle/>
          <a:p>
            <a:pPr marL="914400" lvl="1" indent="-457200" algn="just">
              <a:buAutoNum type="arabicPeriod"/>
            </a:pPr>
            <a:r>
              <a:rPr lang="fr-FR" sz="2200" b="1" dirty="0">
                <a:solidFill>
                  <a:srgbClr val="009644"/>
                </a:solidFill>
                <a:latin typeface="Calisto MT" panose="02040603050505030304" pitchFamily="18" charset="0"/>
              </a:rPr>
              <a:t>Rappel de quelques dispositions légales</a:t>
            </a:r>
          </a:p>
        </p:txBody>
      </p:sp>
      <p:grpSp>
        <p:nvGrpSpPr>
          <p:cNvPr id="5" name="Groupe 4"/>
          <p:cNvGrpSpPr/>
          <p:nvPr/>
        </p:nvGrpSpPr>
        <p:grpSpPr>
          <a:xfrm>
            <a:off x="519952" y="1747842"/>
            <a:ext cx="11447176" cy="717176"/>
            <a:chOff x="519952" y="2034712"/>
            <a:chExt cx="11447176" cy="717176"/>
          </a:xfrm>
        </p:grpSpPr>
        <p:sp>
          <p:nvSpPr>
            <p:cNvPr id="3" name="Rectangle 2"/>
            <p:cNvSpPr/>
            <p:nvPr/>
          </p:nvSpPr>
          <p:spPr>
            <a:xfrm>
              <a:off x="1183339" y="2111233"/>
              <a:ext cx="10783789" cy="541101"/>
            </a:xfrm>
            <a:prstGeom prst="rect">
              <a:avLst/>
            </a:prstGeom>
            <a:solidFill>
              <a:srgbClr val="FFCFA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200" b="1" dirty="0">
                  <a:solidFill>
                    <a:schemeClr val="tx1"/>
                  </a:solidFill>
                  <a:latin typeface="Calisto MT" panose="02040603050505030304" pitchFamily="18" charset="0"/>
                </a:rPr>
                <a:t>Comptable public = Obligation de </a:t>
              </a:r>
              <a:r>
                <a:rPr lang="fr-FR" sz="2200" b="1" dirty="0" err="1">
                  <a:solidFill>
                    <a:schemeClr val="tx1"/>
                  </a:solidFill>
                  <a:latin typeface="Calisto MT" panose="02040603050505030304" pitchFamily="18" charset="0"/>
                </a:rPr>
                <a:t>redevabilité</a:t>
              </a:r>
              <a:r>
                <a:rPr lang="fr-FR" sz="2200" b="1" dirty="0">
                  <a:solidFill>
                    <a:schemeClr val="tx1"/>
                  </a:solidFill>
                  <a:latin typeface="Calisto MT" panose="02040603050505030304" pitchFamily="18" charset="0"/>
                </a:rPr>
                <a:t> ► Obligation personnel et pécuniaire</a:t>
              </a:r>
            </a:p>
          </p:txBody>
        </p:sp>
        <p:sp>
          <p:nvSpPr>
            <p:cNvPr id="4" name="Losange 3"/>
            <p:cNvSpPr/>
            <p:nvPr/>
          </p:nvSpPr>
          <p:spPr>
            <a:xfrm>
              <a:off x="519952" y="2034712"/>
              <a:ext cx="663388" cy="717176"/>
            </a:xfrm>
            <a:prstGeom prst="diamond">
              <a:avLst/>
            </a:prstGeom>
            <a:solidFill>
              <a:srgbClr val="FF66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grpSp>
        <p:nvGrpSpPr>
          <p:cNvPr id="14" name="Groupe 13"/>
          <p:cNvGrpSpPr/>
          <p:nvPr/>
        </p:nvGrpSpPr>
        <p:grpSpPr>
          <a:xfrm>
            <a:off x="519952" y="2662475"/>
            <a:ext cx="11447177" cy="1066800"/>
            <a:chOff x="519952" y="1909482"/>
            <a:chExt cx="11447177" cy="1066800"/>
          </a:xfrm>
        </p:grpSpPr>
        <p:sp>
          <p:nvSpPr>
            <p:cNvPr id="15" name="Rectangle 14"/>
            <p:cNvSpPr/>
            <p:nvPr/>
          </p:nvSpPr>
          <p:spPr>
            <a:xfrm>
              <a:off x="1183340" y="1909482"/>
              <a:ext cx="10783789" cy="1066800"/>
            </a:xfrm>
            <a:prstGeom prst="rect">
              <a:avLst/>
            </a:prstGeom>
            <a:solidFill>
              <a:srgbClr val="D5FF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fr-FR" sz="2400" b="1" dirty="0">
                  <a:solidFill>
                    <a:schemeClr val="tx1"/>
                  </a:solidFill>
                  <a:latin typeface="Calisto MT" panose="02040603050505030304" pitchFamily="18" charset="0"/>
                </a:rPr>
                <a:t>Production des comptes de gestion, comptes financiers et pièces justificatives dans un délai de six (06) mois après la fin de la gestion</a:t>
              </a:r>
            </a:p>
          </p:txBody>
        </p:sp>
        <p:sp>
          <p:nvSpPr>
            <p:cNvPr id="16" name="Losange 15"/>
            <p:cNvSpPr/>
            <p:nvPr/>
          </p:nvSpPr>
          <p:spPr>
            <a:xfrm>
              <a:off x="519952" y="2034712"/>
              <a:ext cx="663388" cy="717176"/>
            </a:xfrm>
            <a:prstGeom prst="diamond">
              <a:avLst/>
            </a:prstGeom>
            <a:solidFill>
              <a:srgbClr val="00964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grpSp>
        <p:nvGrpSpPr>
          <p:cNvPr id="17" name="Groupe 16"/>
          <p:cNvGrpSpPr/>
          <p:nvPr/>
        </p:nvGrpSpPr>
        <p:grpSpPr>
          <a:xfrm>
            <a:off x="536862" y="3996221"/>
            <a:ext cx="11447176" cy="1066800"/>
            <a:chOff x="519952" y="1810742"/>
            <a:chExt cx="11447176" cy="1066800"/>
          </a:xfrm>
        </p:grpSpPr>
        <p:sp>
          <p:nvSpPr>
            <p:cNvPr id="18" name="Rectangle 17"/>
            <p:cNvSpPr/>
            <p:nvPr/>
          </p:nvSpPr>
          <p:spPr>
            <a:xfrm>
              <a:off x="1183339" y="1810742"/>
              <a:ext cx="10783789" cy="1066800"/>
            </a:xfrm>
            <a:prstGeom prst="rect">
              <a:avLst/>
            </a:prstGeom>
            <a:solidFill>
              <a:srgbClr val="FFCFA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fr-FR" sz="2400" b="1" dirty="0">
                  <a:solidFill>
                    <a:schemeClr val="tx1"/>
                  </a:solidFill>
                  <a:latin typeface="Calisto MT" panose="02040603050505030304" pitchFamily="18" charset="0"/>
                </a:rPr>
                <a:t>La juridiction financière dispose de 5 ans pour juger les comptes au-delà ils sont frapper de prescription (</a:t>
              </a:r>
              <a:r>
                <a:rPr lang="fr-FR" sz="2400" b="1" dirty="0" err="1">
                  <a:solidFill>
                    <a:schemeClr val="tx1"/>
                  </a:solidFill>
                  <a:latin typeface="Calisto MT" panose="02040603050505030304" pitchFamily="18" charset="0"/>
                </a:rPr>
                <a:t>Cf</a:t>
              </a:r>
              <a:r>
                <a:rPr lang="fr-FR" sz="2400" b="1" dirty="0">
                  <a:solidFill>
                    <a:schemeClr val="tx1"/>
                  </a:solidFill>
                  <a:latin typeface="Calisto MT" panose="02040603050505030304" pitchFamily="18" charset="0"/>
                </a:rPr>
                <a:t> articles 85 de la loi organique relative aux lois de finances et 69 de la loi organique relative à la Cour des comptes)</a:t>
              </a:r>
            </a:p>
          </p:txBody>
        </p:sp>
        <p:sp>
          <p:nvSpPr>
            <p:cNvPr id="19" name="Losange 18"/>
            <p:cNvSpPr/>
            <p:nvPr/>
          </p:nvSpPr>
          <p:spPr>
            <a:xfrm>
              <a:off x="519952" y="2034712"/>
              <a:ext cx="663388" cy="717176"/>
            </a:xfrm>
            <a:prstGeom prst="diamond">
              <a:avLst/>
            </a:prstGeom>
            <a:solidFill>
              <a:srgbClr val="FF66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grpSp>
        <p:nvGrpSpPr>
          <p:cNvPr id="20" name="Groupe 19"/>
          <p:cNvGrpSpPr/>
          <p:nvPr/>
        </p:nvGrpSpPr>
        <p:grpSpPr>
          <a:xfrm>
            <a:off x="536862" y="5341912"/>
            <a:ext cx="11447177" cy="1066800"/>
            <a:chOff x="519952" y="1909482"/>
            <a:chExt cx="11447177" cy="1066800"/>
          </a:xfrm>
        </p:grpSpPr>
        <p:sp>
          <p:nvSpPr>
            <p:cNvPr id="21" name="Rectangle 20"/>
            <p:cNvSpPr/>
            <p:nvPr/>
          </p:nvSpPr>
          <p:spPr>
            <a:xfrm>
              <a:off x="1183340" y="1909482"/>
              <a:ext cx="10783789" cy="1066800"/>
            </a:xfrm>
            <a:prstGeom prst="rect">
              <a:avLst/>
            </a:prstGeom>
            <a:solidFill>
              <a:srgbClr val="D5FF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fr-FR" sz="2400" b="1" dirty="0">
                  <a:solidFill>
                    <a:schemeClr val="tx1"/>
                  </a:solidFill>
                  <a:latin typeface="Calisto MT" panose="02040603050505030304" pitchFamily="18" charset="0"/>
                </a:rPr>
                <a:t>Délai de 2 mois imparti au comptable pour répondre aux injonctions de la Cour des comptes. En cas de non réponse les textes prévoient également des amendes et des débets à l’encontre des comptables publics.</a:t>
              </a:r>
            </a:p>
          </p:txBody>
        </p:sp>
        <p:sp>
          <p:nvSpPr>
            <p:cNvPr id="22" name="Losange 21"/>
            <p:cNvSpPr/>
            <p:nvPr/>
          </p:nvSpPr>
          <p:spPr>
            <a:xfrm>
              <a:off x="519952" y="2034712"/>
              <a:ext cx="663388" cy="717176"/>
            </a:xfrm>
            <a:prstGeom prst="diamond">
              <a:avLst/>
            </a:prstGeom>
            <a:solidFill>
              <a:srgbClr val="00964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spTree>
    <p:extLst>
      <p:ext uri="{BB962C8B-B14F-4D97-AF65-F5344CB8AC3E}">
        <p14:creationId xmlns:p14="http://schemas.microsoft.com/office/powerpoint/2010/main" val="2829487818"/>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8" name="Espace réservé du numéro de diapositive 2"/>
          <p:cNvSpPr txBox="1">
            <a:spLocks/>
          </p:cNvSpPr>
          <p:nvPr/>
        </p:nvSpPr>
        <p:spPr bwMode="auto">
          <a:xfrm>
            <a:off x="11441113" y="6330950"/>
            <a:ext cx="542925" cy="365125"/>
          </a:xfrm>
          <a:prstGeom prst="rect">
            <a:avLst/>
          </a:prstGeom>
          <a:solidFill>
            <a:srgbClr val="009E60"/>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lnSpc>
                <a:spcPct val="100000"/>
              </a:lnSpc>
              <a:spcBef>
                <a:spcPct val="0"/>
              </a:spcBef>
              <a:buFontTx/>
              <a:buNone/>
            </a:pPr>
            <a:r>
              <a:rPr lang="fr-FR" altLang="fr-FR" sz="1400" b="1" dirty="0">
                <a:solidFill>
                  <a:schemeClr val="bg1"/>
                </a:solidFill>
                <a:latin typeface="Calisto MT" panose="02040603050505030304" pitchFamily="18" charset="0"/>
              </a:rPr>
              <a:t>04</a:t>
            </a:r>
          </a:p>
        </p:txBody>
      </p:sp>
      <p:sp>
        <p:nvSpPr>
          <p:cNvPr id="23" name="Rectangle 7"/>
          <p:cNvSpPr>
            <a:spLocks noChangeArrowheads="1"/>
          </p:cNvSpPr>
          <p:nvPr/>
        </p:nvSpPr>
        <p:spPr bwMode="auto">
          <a:xfrm>
            <a:off x="2932404" y="595997"/>
            <a:ext cx="6300298" cy="424732"/>
          </a:xfrm>
          <a:prstGeom prst="rect">
            <a:avLst/>
          </a:prstGeom>
          <a:solidFill>
            <a:srgbClr val="FF6600"/>
          </a:solidFill>
          <a:ln>
            <a:noFill/>
          </a:ln>
        </p:spPr>
        <p:txBody>
          <a:bodyPr wrap="square" anchor="ct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a:buNone/>
            </a:pPr>
            <a:r>
              <a:rPr lang="fr-FR" sz="2400" b="1" dirty="0">
                <a:solidFill>
                  <a:schemeClr val="bg1"/>
                </a:solidFill>
                <a:latin typeface="Calisto MT" panose="02040603050505030304" pitchFamily="18" charset="0"/>
              </a:rPr>
              <a:t>I. CONTEXTE ET OBJECTIFS</a:t>
            </a:r>
          </a:p>
        </p:txBody>
      </p:sp>
      <p:grpSp>
        <p:nvGrpSpPr>
          <p:cNvPr id="24" name="Groupe 23"/>
          <p:cNvGrpSpPr/>
          <p:nvPr/>
        </p:nvGrpSpPr>
        <p:grpSpPr>
          <a:xfrm>
            <a:off x="266539" y="46751"/>
            <a:ext cx="11700591" cy="787978"/>
            <a:chOff x="266539" y="118471"/>
            <a:chExt cx="11700591" cy="787978"/>
          </a:xfrm>
        </p:grpSpPr>
        <p:grpSp>
          <p:nvGrpSpPr>
            <p:cNvPr id="25" name="Groupe 24"/>
            <p:cNvGrpSpPr>
              <a:grpSpLocks/>
            </p:cNvGrpSpPr>
            <p:nvPr/>
          </p:nvGrpSpPr>
          <p:grpSpPr bwMode="auto">
            <a:xfrm>
              <a:off x="266539" y="140269"/>
              <a:ext cx="11051589" cy="766180"/>
              <a:chOff x="266939" y="140424"/>
              <a:chExt cx="11051056" cy="766031"/>
            </a:xfrm>
          </p:grpSpPr>
          <p:sp>
            <p:nvSpPr>
              <p:cNvPr id="27" name="Rectangle 26"/>
              <p:cNvSpPr/>
              <p:nvPr/>
            </p:nvSpPr>
            <p:spPr>
              <a:xfrm>
                <a:off x="1353831" y="479985"/>
                <a:ext cx="9937270" cy="68249"/>
              </a:xfrm>
              <a:prstGeom prst="rect">
                <a:avLst/>
              </a:prstGeom>
              <a:solidFill>
                <a:srgbClr val="FF660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fr-FR" dirty="0"/>
              </a:p>
            </p:txBody>
          </p:sp>
          <p:sp>
            <p:nvSpPr>
              <p:cNvPr id="28" name="ZoneTexte 27"/>
              <p:cNvSpPr txBox="1">
                <a:spLocks noChangeArrowheads="1"/>
              </p:cNvSpPr>
              <p:nvPr/>
            </p:nvSpPr>
            <p:spPr bwMode="auto">
              <a:xfrm>
                <a:off x="1380891" y="140424"/>
                <a:ext cx="9937104"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lnSpc>
                    <a:spcPct val="100000"/>
                  </a:lnSpc>
                  <a:spcBef>
                    <a:spcPct val="0"/>
                  </a:spcBef>
                  <a:buFontTx/>
                  <a:buNone/>
                </a:pPr>
                <a:r>
                  <a:rPr lang="fr-FR" altLang="fr-FR" sz="2000" b="1" dirty="0">
                    <a:solidFill>
                      <a:srgbClr val="FF6600"/>
                    </a:solidFill>
                    <a:latin typeface="Calisto MT" panose="02040603050505030304" pitchFamily="18" charset="0"/>
                  </a:rPr>
                  <a:t>DIRECTION GÉNÉRALE DU TRÉSOR ET DE LA COMPTABILITÉ PUBLIQUE</a:t>
                </a:r>
              </a:p>
            </p:txBody>
          </p:sp>
          <p:pic>
            <p:nvPicPr>
              <p:cNvPr id="29"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66939" y="186694"/>
                <a:ext cx="800222" cy="7197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pic>
          <p:nvPicPr>
            <p:cNvPr id="26" name="Image 2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358009" y="118471"/>
              <a:ext cx="609121" cy="633882"/>
            </a:xfrm>
            <a:prstGeom prst="rect">
              <a:avLst/>
            </a:prstGeom>
          </p:spPr>
        </p:pic>
      </p:grpSp>
      <p:sp>
        <p:nvSpPr>
          <p:cNvPr id="2" name="ZoneTexte 1"/>
          <p:cNvSpPr txBox="1"/>
          <p:nvPr/>
        </p:nvSpPr>
        <p:spPr>
          <a:xfrm>
            <a:off x="134471" y="1142229"/>
            <a:ext cx="11914094" cy="3847207"/>
          </a:xfrm>
          <a:prstGeom prst="rect">
            <a:avLst/>
          </a:prstGeom>
          <a:noFill/>
        </p:spPr>
        <p:txBody>
          <a:bodyPr wrap="square" rtlCol="0">
            <a:spAutoFit/>
          </a:bodyPr>
          <a:lstStyle/>
          <a:p>
            <a:pPr marL="914400" lvl="1" indent="-457200" algn="just">
              <a:buAutoNum type="arabicPeriod"/>
            </a:pPr>
            <a:r>
              <a:rPr lang="fr-FR" sz="2200" b="1" dirty="0">
                <a:solidFill>
                  <a:srgbClr val="009644"/>
                </a:solidFill>
                <a:latin typeface="Calisto MT" panose="02040603050505030304" pitchFamily="18" charset="0"/>
              </a:rPr>
              <a:t>Rappel de quelques dispositions légales</a:t>
            </a:r>
          </a:p>
          <a:p>
            <a:pPr algn="just"/>
            <a:endParaRPr lang="fr-FR" sz="2400" dirty="0">
              <a:latin typeface="Calisto MT" panose="02040603050505030304" pitchFamily="18" charset="0"/>
            </a:endParaRPr>
          </a:p>
          <a:p>
            <a:pPr algn="just">
              <a:lnSpc>
                <a:spcPct val="150000"/>
              </a:lnSpc>
            </a:pPr>
            <a:r>
              <a:rPr lang="fr-FR" sz="2200" dirty="0">
                <a:latin typeface="Calisto MT" panose="02040603050505030304" pitchFamily="18" charset="0"/>
              </a:rPr>
              <a:t>Si la Cour a, jusqu’à présent, observé une certaine tolérance à l’égard de la non production des comptes, des retards dans la production des comptes et des retards, voire des défauts de réponses aux différentes injonctions, aujourd’hui, le renforcement de la bonne gouvernance amène à l’exigence de la redevabilité. Aussi, la Juridiction financière a-t-elle pris la décision de sanctionner ces violations, afin de garantir l’effectivité de la reddition des comptes et la bonne gouvernance financière.</a:t>
            </a:r>
          </a:p>
        </p:txBody>
      </p:sp>
    </p:spTree>
    <p:extLst>
      <p:ext uri="{BB962C8B-B14F-4D97-AF65-F5344CB8AC3E}">
        <p14:creationId xmlns:p14="http://schemas.microsoft.com/office/powerpoint/2010/main" val="1582852475"/>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134471" y="1237117"/>
            <a:ext cx="11914094" cy="5232202"/>
          </a:xfrm>
          <a:prstGeom prst="rect">
            <a:avLst/>
          </a:prstGeom>
          <a:noFill/>
        </p:spPr>
        <p:txBody>
          <a:bodyPr wrap="square" rtlCol="0">
            <a:spAutoFit/>
          </a:bodyPr>
          <a:lstStyle/>
          <a:p>
            <a:pPr lvl="0" algn="just"/>
            <a:r>
              <a:rPr lang="fr-FR" sz="2400" b="1" dirty="0">
                <a:solidFill>
                  <a:srgbClr val="009644"/>
                </a:solidFill>
                <a:latin typeface="Calisto MT" panose="02040603050505030304" pitchFamily="18" charset="0"/>
              </a:rPr>
              <a:t>2. Objectifs</a:t>
            </a:r>
          </a:p>
          <a:p>
            <a:pPr lvl="0" algn="just"/>
            <a:r>
              <a:rPr lang="fr-FR" sz="2400" b="1" dirty="0">
                <a:solidFill>
                  <a:srgbClr val="009644"/>
                </a:solidFill>
                <a:latin typeface="Calisto MT" panose="02040603050505030304" pitchFamily="18" charset="0"/>
              </a:rPr>
              <a:t>	</a:t>
            </a:r>
            <a:r>
              <a:rPr lang="fr-FR" sz="2400" b="1" i="1" dirty="0">
                <a:solidFill>
                  <a:srgbClr val="009644"/>
                </a:solidFill>
                <a:latin typeface="Calisto MT" panose="02040603050505030304" pitchFamily="18" charset="0"/>
              </a:rPr>
              <a:t>2.1. Objectif général</a:t>
            </a:r>
          </a:p>
          <a:p>
            <a:pPr lvl="0" algn="just"/>
            <a:endParaRPr lang="fr-FR" sz="1200" dirty="0">
              <a:latin typeface="Calisto MT" panose="02040603050505030304" pitchFamily="18" charset="0"/>
            </a:endParaRPr>
          </a:p>
          <a:p>
            <a:pPr algn="just"/>
            <a:r>
              <a:rPr lang="fr-FR" sz="2400" dirty="0">
                <a:latin typeface="Calisto MT" panose="02040603050505030304" pitchFamily="18" charset="0"/>
              </a:rPr>
              <a:t>Rappeler aux comptables publics leurs obligations et leurs responsabilités, et les amener à se conformer aux dispositions légales et règlementaires en vigueur.</a:t>
            </a:r>
          </a:p>
          <a:p>
            <a:pPr algn="just"/>
            <a:endParaRPr lang="fr-FR" sz="2400" dirty="0">
              <a:latin typeface="Calisto MT" panose="02040603050505030304" pitchFamily="18" charset="0"/>
            </a:endParaRPr>
          </a:p>
          <a:p>
            <a:pPr algn="just"/>
            <a:r>
              <a:rPr lang="fr-FR" sz="2400" b="1" i="1" dirty="0">
                <a:solidFill>
                  <a:srgbClr val="009644"/>
                </a:solidFill>
                <a:latin typeface="Calisto MT" panose="02040603050505030304" pitchFamily="18" charset="0"/>
              </a:rPr>
              <a:t>	2.2. Objectifs spécifiques</a:t>
            </a:r>
          </a:p>
          <a:p>
            <a:pPr algn="just"/>
            <a:r>
              <a:rPr lang="fr-FR" sz="1200" dirty="0">
                <a:latin typeface="Calisto MT" panose="02040603050505030304" pitchFamily="18" charset="0"/>
              </a:rPr>
              <a:t> </a:t>
            </a:r>
          </a:p>
          <a:p>
            <a:pPr marL="800100" lvl="1" indent="-342900" algn="just">
              <a:buFont typeface="Wingdings" panose="05000000000000000000" pitchFamily="2" charset="2"/>
              <a:buChar char="v"/>
            </a:pPr>
            <a:r>
              <a:rPr lang="fr-FR" sz="2400" dirty="0">
                <a:latin typeface="Calisto MT" panose="02040603050505030304" pitchFamily="18" charset="0"/>
              </a:rPr>
              <a:t>Informer les comptables publics des missions de la Cour des comptes ;</a:t>
            </a:r>
          </a:p>
          <a:p>
            <a:pPr marL="800100" lvl="1" indent="-342900" algn="just">
              <a:buFont typeface="Wingdings" panose="05000000000000000000" pitchFamily="2" charset="2"/>
              <a:buChar char="v"/>
            </a:pPr>
            <a:r>
              <a:rPr lang="fr-FR" sz="2400" dirty="0">
                <a:latin typeface="Calisto MT" panose="02040603050505030304" pitchFamily="18" charset="0"/>
              </a:rPr>
              <a:t>Amener les comptables publics à se conformer aux délais de production des comptes ;</a:t>
            </a:r>
          </a:p>
          <a:p>
            <a:pPr marL="800100" lvl="1" indent="-342900" algn="just">
              <a:buFont typeface="Wingdings" panose="05000000000000000000" pitchFamily="2" charset="2"/>
              <a:buChar char="v"/>
            </a:pPr>
            <a:r>
              <a:rPr lang="fr-FR" sz="2400" dirty="0">
                <a:latin typeface="Calisto MT" panose="02040603050505030304" pitchFamily="18" charset="0"/>
              </a:rPr>
              <a:t>Rappeler aux comptables le strict respect des délais légaux pour répondre aux injonctions ;</a:t>
            </a:r>
          </a:p>
          <a:p>
            <a:pPr marL="800100" lvl="1" indent="-342900" algn="just">
              <a:buFont typeface="Wingdings" panose="05000000000000000000" pitchFamily="2" charset="2"/>
              <a:buChar char="v"/>
            </a:pPr>
            <a:r>
              <a:rPr lang="fr-FR" sz="2400" dirty="0">
                <a:latin typeface="Calisto MT" panose="02040603050505030304" pitchFamily="18" charset="0"/>
              </a:rPr>
              <a:t>Rappeler les sanctions prévues par les textes en vigueur.</a:t>
            </a:r>
          </a:p>
          <a:p>
            <a:pPr algn="just"/>
            <a:endParaRPr lang="fr-FR" sz="1000" dirty="0">
              <a:latin typeface="Calisto MT" panose="02040603050505030304" pitchFamily="18" charset="0"/>
            </a:endParaRPr>
          </a:p>
        </p:txBody>
      </p:sp>
      <p:sp>
        <p:nvSpPr>
          <p:cNvPr id="18438" name="Espace réservé du numéro de diapositive 2"/>
          <p:cNvSpPr txBox="1">
            <a:spLocks/>
          </p:cNvSpPr>
          <p:nvPr/>
        </p:nvSpPr>
        <p:spPr bwMode="auto">
          <a:xfrm>
            <a:off x="11441113" y="6330950"/>
            <a:ext cx="542925" cy="365125"/>
          </a:xfrm>
          <a:prstGeom prst="rect">
            <a:avLst/>
          </a:prstGeom>
          <a:solidFill>
            <a:srgbClr val="009E60"/>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lnSpc>
                <a:spcPct val="100000"/>
              </a:lnSpc>
              <a:spcBef>
                <a:spcPct val="0"/>
              </a:spcBef>
              <a:buFontTx/>
              <a:buNone/>
            </a:pPr>
            <a:r>
              <a:rPr lang="fr-FR" altLang="fr-FR" sz="1400" b="1" dirty="0">
                <a:solidFill>
                  <a:schemeClr val="bg1"/>
                </a:solidFill>
                <a:latin typeface="Calisto MT" panose="02040603050505030304" pitchFamily="18" charset="0"/>
              </a:rPr>
              <a:t>05</a:t>
            </a:r>
          </a:p>
        </p:txBody>
      </p:sp>
      <p:grpSp>
        <p:nvGrpSpPr>
          <p:cNvPr id="24" name="Groupe 23"/>
          <p:cNvGrpSpPr/>
          <p:nvPr/>
        </p:nvGrpSpPr>
        <p:grpSpPr>
          <a:xfrm>
            <a:off x="266539" y="46751"/>
            <a:ext cx="11700591" cy="787978"/>
            <a:chOff x="266539" y="118471"/>
            <a:chExt cx="11700591" cy="787978"/>
          </a:xfrm>
        </p:grpSpPr>
        <p:grpSp>
          <p:nvGrpSpPr>
            <p:cNvPr id="25" name="Groupe 24"/>
            <p:cNvGrpSpPr>
              <a:grpSpLocks/>
            </p:cNvGrpSpPr>
            <p:nvPr/>
          </p:nvGrpSpPr>
          <p:grpSpPr bwMode="auto">
            <a:xfrm>
              <a:off x="266539" y="140269"/>
              <a:ext cx="11051589" cy="766180"/>
              <a:chOff x="266939" y="140424"/>
              <a:chExt cx="11051056" cy="766031"/>
            </a:xfrm>
          </p:grpSpPr>
          <p:sp>
            <p:nvSpPr>
              <p:cNvPr id="27" name="Rectangle 26"/>
              <p:cNvSpPr/>
              <p:nvPr/>
            </p:nvSpPr>
            <p:spPr>
              <a:xfrm>
                <a:off x="1353831" y="479985"/>
                <a:ext cx="9937270" cy="68249"/>
              </a:xfrm>
              <a:prstGeom prst="rect">
                <a:avLst/>
              </a:prstGeom>
              <a:solidFill>
                <a:srgbClr val="FF660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fr-FR" dirty="0"/>
              </a:p>
            </p:txBody>
          </p:sp>
          <p:sp>
            <p:nvSpPr>
              <p:cNvPr id="28" name="ZoneTexte 27"/>
              <p:cNvSpPr txBox="1">
                <a:spLocks noChangeArrowheads="1"/>
              </p:cNvSpPr>
              <p:nvPr/>
            </p:nvSpPr>
            <p:spPr bwMode="auto">
              <a:xfrm>
                <a:off x="1380891" y="140424"/>
                <a:ext cx="9937104"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lnSpc>
                    <a:spcPct val="100000"/>
                  </a:lnSpc>
                  <a:spcBef>
                    <a:spcPct val="0"/>
                  </a:spcBef>
                  <a:buFontTx/>
                  <a:buNone/>
                </a:pPr>
                <a:r>
                  <a:rPr lang="fr-FR" altLang="fr-FR" sz="2000" b="1" dirty="0">
                    <a:solidFill>
                      <a:srgbClr val="FF6600"/>
                    </a:solidFill>
                    <a:latin typeface="Calisto MT" panose="02040603050505030304" pitchFamily="18" charset="0"/>
                  </a:rPr>
                  <a:t>DIRECTION GÉNÉRALE DU TRÉSOR ET DE LA COMPTABILITÉ PUBLIQUE</a:t>
                </a:r>
              </a:p>
            </p:txBody>
          </p:sp>
          <p:pic>
            <p:nvPicPr>
              <p:cNvPr id="29"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66939" y="186694"/>
                <a:ext cx="800222" cy="7197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pic>
          <p:nvPicPr>
            <p:cNvPr id="26" name="Image 2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358009" y="118471"/>
              <a:ext cx="609121" cy="633882"/>
            </a:xfrm>
            <a:prstGeom prst="rect">
              <a:avLst/>
            </a:prstGeom>
          </p:spPr>
        </p:pic>
      </p:grpSp>
      <p:sp>
        <p:nvSpPr>
          <p:cNvPr id="11" name="Rectangle 7"/>
          <p:cNvSpPr>
            <a:spLocks noChangeArrowheads="1"/>
          </p:cNvSpPr>
          <p:nvPr/>
        </p:nvSpPr>
        <p:spPr bwMode="auto">
          <a:xfrm>
            <a:off x="2932404" y="595997"/>
            <a:ext cx="6300298" cy="424732"/>
          </a:xfrm>
          <a:prstGeom prst="rect">
            <a:avLst/>
          </a:prstGeom>
          <a:solidFill>
            <a:srgbClr val="FF6600"/>
          </a:solidFill>
          <a:ln>
            <a:noFill/>
          </a:ln>
        </p:spPr>
        <p:txBody>
          <a:bodyPr wrap="square" anchor="ct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a:buNone/>
            </a:pPr>
            <a:r>
              <a:rPr lang="fr-FR" sz="2400" b="1" dirty="0">
                <a:solidFill>
                  <a:schemeClr val="bg1"/>
                </a:solidFill>
                <a:latin typeface="Calisto MT" panose="02040603050505030304" pitchFamily="18" charset="0"/>
              </a:rPr>
              <a:t>I. CONTEXTE ET OBJECTIFS</a:t>
            </a:r>
          </a:p>
        </p:txBody>
      </p:sp>
    </p:spTree>
    <p:extLst>
      <p:ext uri="{BB962C8B-B14F-4D97-AF65-F5344CB8AC3E}">
        <p14:creationId xmlns:p14="http://schemas.microsoft.com/office/powerpoint/2010/main" val="3023050804"/>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1917329"/>
            <a:ext cx="12192000" cy="2784068"/>
          </a:xfrm>
          <a:prstGeom prst="rect">
            <a:avLst/>
          </a:prstGeom>
          <a:solidFill>
            <a:srgbClr val="FF6600"/>
          </a:solidFill>
          <a:ln>
            <a:noFill/>
          </a:ln>
        </p:spPr>
        <p:style>
          <a:lnRef idx="2">
            <a:schemeClr val="dk1"/>
          </a:lnRef>
          <a:fillRef idx="1">
            <a:schemeClr val="lt1"/>
          </a:fillRef>
          <a:effectRef idx="0">
            <a:schemeClr val="dk1"/>
          </a:effectRef>
          <a:fontRef idx="minor">
            <a:schemeClr val="dk1"/>
          </a:fontRef>
        </p:style>
        <p:txBody>
          <a:bodyPr anchor="ctr"/>
          <a:lstStyle/>
          <a:p>
            <a:pPr algn="ctr">
              <a:defRPr/>
            </a:pPr>
            <a:r>
              <a:rPr lang="fr-FR" sz="6600" b="1" dirty="0">
                <a:solidFill>
                  <a:schemeClr val="bg1"/>
                </a:solidFill>
                <a:latin typeface="Calisto MT" panose="02040603050505030304" pitchFamily="18" charset="0"/>
              </a:rPr>
              <a:t>III.</a:t>
            </a:r>
          </a:p>
          <a:p>
            <a:pPr algn="ctr">
              <a:defRPr/>
            </a:pPr>
            <a:endParaRPr lang="fr-FR" sz="4000" b="1" dirty="0">
              <a:solidFill>
                <a:schemeClr val="bg1"/>
              </a:solidFill>
              <a:latin typeface="Calisto MT" panose="02040603050505030304" pitchFamily="18" charset="0"/>
            </a:endParaRPr>
          </a:p>
          <a:p>
            <a:pPr algn="ctr">
              <a:defRPr/>
            </a:pPr>
            <a:r>
              <a:rPr lang="fr-FR" sz="5400" b="1" dirty="0">
                <a:solidFill>
                  <a:schemeClr val="bg1"/>
                </a:solidFill>
                <a:latin typeface="Calisto MT" panose="02040603050505030304" pitchFamily="18" charset="0"/>
              </a:rPr>
              <a:t>LES TRAVAUX</a:t>
            </a:r>
          </a:p>
        </p:txBody>
      </p:sp>
      <p:grpSp>
        <p:nvGrpSpPr>
          <p:cNvPr id="10" name="Groupe 9"/>
          <p:cNvGrpSpPr/>
          <p:nvPr/>
        </p:nvGrpSpPr>
        <p:grpSpPr>
          <a:xfrm>
            <a:off x="266539" y="19856"/>
            <a:ext cx="11712117" cy="935706"/>
            <a:chOff x="266539" y="91576"/>
            <a:chExt cx="11712117" cy="935706"/>
          </a:xfrm>
        </p:grpSpPr>
        <p:grpSp>
          <p:nvGrpSpPr>
            <p:cNvPr id="12" name="Groupe 11"/>
            <p:cNvGrpSpPr>
              <a:grpSpLocks/>
            </p:cNvGrpSpPr>
            <p:nvPr/>
          </p:nvGrpSpPr>
          <p:grpSpPr bwMode="auto">
            <a:xfrm>
              <a:off x="266539" y="140269"/>
              <a:ext cx="11051589" cy="887013"/>
              <a:chOff x="266939" y="140424"/>
              <a:chExt cx="11051056" cy="886840"/>
            </a:xfrm>
          </p:grpSpPr>
          <p:sp>
            <p:nvSpPr>
              <p:cNvPr id="14" name="Rectangle 13"/>
              <p:cNvSpPr/>
              <p:nvPr/>
            </p:nvSpPr>
            <p:spPr>
              <a:xfrm>
                <a:off x="1353831" y="479985"/>
                <a:ext cx="9937270" cy="68249"/>
              </a:xfrm>
              <a:prstGeom prst="rect">
                <a:avLst/>
              </a:prstGeom>
              <a:solidFill>
                <a:srgbClr val="FF660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fr-FR" dirty="0"/>
              </a:p>
            </p:txBody>
          </p:sp>
          <p:sp>
            <p:nvSpPr>
              <p:cNvPr id="15" name="ZoneTexte 14"/>
              <p:cNvSpPr txBox="1">
                <a:spLocks noChangeArrowheads="1"/>
              </p:cNvSpPr>
              <p:nvPr/>
            </p:nvSpPr>
            <p:spPr bwMode="auto">
              <a:xfrm>
                <a:off x="1380891" y="140424"/>
                <a:ext cx="9937104"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lnSpc>
                    <a:spcPct val="100000"/>
                  </a:lnSpc>
                  <a:spcBef>
                    <a:spcPct val="0"/>
                  </a:spcBef>
                  <a:buFontTx/>
                  <a:buNone/>
                </a:pPr>
                <a:r>
                  <a:rPr lang="fr-FR" altLang="fr-FR" sz="2000" b="1" dirty="0">
                    <a:solidFill>
                      <a:srgbClr val="FF6600"/>
                    </a:solidFill>
                    <a:latin typeface="Calisto MT" panose="02040603050505030304" pitchFamily="18" charset="0"/>
                  </a:rPr>
                  <a:t>DIRECTION GÉNÉRALE DU TRÉSOR ET DE LA COMPTABILITÉ PUBLIQUE</a:t>
                </a:r>
              </a:p>
            </p:txBody>
          </p:sp>
          <p:pic>
            <p:nvPicPr>
              <p:cNvPr id="1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66939" y="186694"/>
                <a:ext cx="934537" cy="8405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pic>
          <p:nvPicPr>
            <p:cNvPr id="13" name="Image 1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115963" y="91576"/>
              <a:ext cx="862693" cy="897762"/>
            </a:xfrm>
            <a:prstGeom prst="rect">
              <a:avLst/>
            </a:prstGeom>
          </p:spPr>
        </p:pic>
      </p:grpSp>
    </p:spTree>
    <p:extLst>
      <p:ext uri="{BB962C8B-B14F-4D97-AF65-F5344CB8AC3E}">
        <p14:creationId xmlns:p14="http://schemas.microsoft.com/office/powerpoint/2010/main" val="2448372752"/>
      </p:ext>
    </p:extLst>
  </p:cSld>
  <p:clrMapOvr>
    <a:masterClrMapping/>
  </p:clrMapOvr>
  <p:transition spd="slow">
    <p:split orient="vert"/>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1623694"/>
            <a:ext cx="12192000" cy="3990722"/>
          </a:xfrm>
          <a:prstGeom prst="rect">
            <a:avLst/>
          </a:prstGeom>
          <a:solidFill>
            <a:srgbClr val="009644"/>
          </a:solidFill>
          <a:ln>
            <a:noFill/>
          </a:ln>
        </p:spPr>
        <p:style>
          <a:lnRef idx="2">
            <a:schemeClr val="dk1"/>
          </a:lnRef>
          <a:fillRef idx="1">
            <a:schemeClr val="lt1"/>
          </a:fillRef>
          <a:effectRef idx="0">
            <a:schemeClr val="dk1"/>
          </a:effectRef>
          <a:fontRef idx="minor">
            <a:schemeClr val="dk1"/>
          </a:fontRef>
        </p:style>
        <p:txBody>
          <a:bodyPr anchor="ctr"/>
          <a:lstStyle/>
          <a:p>
            <a:pPr algn="ctr">
              <a:defRPr/>
            </a:pPr>
            <a:r>
              <a:rPr lang="fr-FR" sz="6600" b="1" dirty="0">
                <a:solidFill>
                  <a:schemeClr val="bg1"/>
                </a:solidFill>
                <a:effectLst>
                  <a:outerShdw blurRad="38100" dist="38100" dir="2700000" algn="tl">
                    <a:srgbClr val="000000">
                      <a:alpha val="43137"/>
                    </a:srgbClr>
                  </a:outerShdw>
                </a:effectLst>
                <a:latin typeface="Calisto MT" panose="02040603050505030304" pitchFamily="18" charset="0"/>
              </a:rPr>
              <a:t>SESSION 1 :</a:t>
            </a:r>
          </a:p>
          <a:p>
            <a:pPr algn="ctr">
              <a:defRPr/>
            </a:pPr>
            <a:endParaRPr lang="fr-FR" sz="3600" b="1" dirty="0">
              <a:solidFill>
                <a:schemeClr val="bg1"/>
              </a:solidFill>
              <a:effectLst>
                <a:outerShdw blurRad="38100" dist="38100" dir="2700000" algn="tl">
                  <a:srgbClr val="000000">
                    <a:alpha val="43137"/>
                  </a:srgbClr>
                </a:outerShdw>
              </a:effectLst>
              <a:latin typeface="Calisto MT" panose="02040603050505030304" pitchFamily="18" charset="0"/>
            </a:endParaRPr>
          </a:p>
          <a:p>
            <a:pPr algn="ctr"/>
            <a:r>
              <a:rPr lang="fr-FR" sz="4800" b="1" dirty="0">
                <a:solidFill>
                  <a:schemeClr val="bg1"/>
                </a:solidFill>
                <a:latin typeface="Calisto MT" panose="02040603050505030304" pitchFamily="18" charset="0"/>
              </a:rPr>
              <a:t>LES MODALITÉS DU CONTRÔLE DES COMPTES DES COMPTABLES PUBLICS PAR LA COUR DES COMPTES</a:t>
            </a:r>
            <a:endParaRPr lang="fr-FR" sz="4800" dirty="0">
              <a:solidFill>
                <a:schemeClr val="bg1"/>
              </a:solidFill>
              <a:latin typeface="Calisto MT" panose="02040603050505030304" pitchFamily="18" charset="0"/>
            </a:endParaRPr>
          </a:p>
        </p:txBody>
      </p:sp>
      <p:grpSp>
        <p:nvGrpSpPr>
          <p:cNvPr id="10" name="Groupe 9"/>
          <p:cNvGrpSpPr/>
          <p:nvPr/>
        </p:nvGrpSpPr>
        <p:grpSpPr>
          <a:xfrm>
            <a:off x="266539" y="19856"/>
            <a:ext cx="11712117" cy="935706"/>
            <a:chOff x="266539" y="91576"/>
            <a:chExt cx="11712117" cy="935706"/>
          </a:xfrm>
        </p:grpSpPr>
        <p:grpSp>
          <p:nvGrpSpPr>
            <p:cNvPr id="12" name="Groupe 11"/>
            <p:cNvGrpSpPr>
              <a:grpSpLocks/>
            </p:cNvGrpSpPr>
            <p:nvPr/>
          </p:nvGrpSpPr>
          <p:grpSpPr bwMode="auto">
            <a:xfrm>
              <a:off x="266539" y="140269"/>
              <a:ext cx="11051589" cy="887013"/>
              <a:chOff x="266939" y="140424"/>
              <a:chExt cx="11051056" cy="886840"/>
            </a:xfrm>
          </p:grpSpPr>
          <p:sp>
            <p:nvSpPr>
              <p:cNvPr id="14" name="Rectangle 13"/>
              <p:cNvSpPr/>
              <p:nvPr/>
            </p:nvSpPr>
            <p:spPr>
              <a:xfrm>
                <a:off x="1353831" y="479985"/>
                <a:ext cx="9937270" cy="68249"/>
              </a:xfrm>
              <a:prstGeom prst="rect">
                <a:avLst/>
              </a:prstGeom>
              <a:solidFill>
                <a:srgbClr val="FF660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fr-FR" dirty="0"/>
              </a:p>
            </p:txBody>
          </p:sp>
          <p:sp>
            <p:nvSpPr>
              <p:cNvPr id="15" name="ZoneTexte 14"/>
              <p:cNvSpPr txBox="1">
                <a:spLocks noChangeArrowheads="1"/>
              </p:cNvSpPr>
              <p:nvPr/>
            </p:nvSpPr>
            <p:spPr bwMode="auto">
              <a:xfrm>
                <a:off x="1380891" y="140424"/>
                <a:ext cx="9937104"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lnSpc>
                    <a:spcPct val="100000"/>
                  </a:lnSpc>
                  <a:spcBef>
                    <a:spcPct val="0"/>
                  </a:spcBef>
                  <a:buFontTx/>
                  <a:buNone/>
                </a:pPr>
                <a:r>
                  <a:rPr lang="fr-FR" altLang="fr-FR" sz="2000" b="1" dirty="0">
                    <a:solidFill>
                      <a:srgbClr val="FF6600"/>
                    </a:solidFill>
                    <a:latin typeface="Calisto MT" panose="02040603050505030304" pitchFamily="18" charset="0"/>
                  </a:rPr>
                  <a:t>DIRECTION GÉNÉRALE DU TRÉSOR ET DE LA COMPTABILITÉ PUBLIQUE</a:t>
                </a:r>
              </a:p>
            </p:txBody>
          </p:sp>
          <p:pic>
            <p:nvPicPr>
              <p:cNvPr id="1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66939" y="186694"/>
                <a:ext cx="934537" cy="8405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pic>
          <p:nvPicPr>
            <p:cNvPr id="13" name="Image 1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115963" y="91576"/>
              <a:ext cx="862693" cy="897762"/>
            </a:xfrm>
            <a:prstGeom prst="rect">
              <a:avLst/>
            </a:prstGeom>
          </p:spPr>
        </p:pic>
      </p:grpSp>
    </p:spTree>
    <p:extLst>
      <p:ext uri="{BB962C8B-B14F-4D97-AF65-F5344CB8AC3E}">
        <p14:creationId xmlns:p14="http://schemas.microsoft.com/office/powerpoint/2010/main" val="823627925"/>
      </p:ext>
    </p:extLst>
  </p:cSld>
  <p:clrMapOvr>
    <a:masterClrMapping/>
  </p:clrMapOvr>
  <p:transition spd="slow">
    <p:split orient="vert"/>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170329" y="1494201"/>
            <a:ext cx="11887199" cy="5293757"/>
          </a:xfrm>
          <a:prstGeom prst="rect">
            <a:avLst/>
          </a:prstGeom>
          <a:noFill/>
        </p:spPr>
        <p:txBody>
          <a:bodyPr wrap="square" rtlCol="0">
            <a:spAutoFit/>
          </a:bodyPr>
          <a:lstStyle/>
          <a:p>
            <a:pPr algn="just"/>
            <a:r>
              <a:rPr lang="fr-FR" sz="2100" dirty="0">
                <a:latin typeface="Calisto MT" panose="02040603050505030304" pitchFamily="18" charset="0"/>
              </a:rPr>
              <a:t>Les contrôles du comptable public portent sur les recettes, les dépenses et le patrimoine dans les conditions définies par l’article 26 du Règlement Général sur la Comptabilité Publique (RGCP). </a:t>
            </a:r>
          </a:p>
          <a:p>
            <a:pPr algn="just"/>
            <a:r>
              <a:rPr lang="fr-FR" sz="2100" dirty="0">
                <a:latin typeface="Calisto MT" panose="02040603050505030304" pitchFamily="18" charset="0"/>
              </a:rPr>
              <a:t>La Cour des comptes juge les contrôles effectués par les comptables publics. Une mauvaise exécution de ces contrôles peut engager la responsabilité du comptable public. </a:t>
            </a:r>
          </a:p>
          <a:p>
            <a:pPr algn="just"/>
            <a:endParaRPr lang="fr-FR" sz="1050" dirty="0">
              <a:latin typeface="Calisto MT" panose="02040603050505030304" pitchFamily="18" charset="0"/>
            </a:endParaRPr>
          </a:p>
          <a:p>
            <a:pPr algn="just"/>
            <a:r>
              <a:rPr lang="fr-FR" sz="2100" dirty="0">
                <a:latin typeface="Calisto MT" panose="02040603050505030304" pitchFamily="18" charset="0"/>
              </a:rPr>
              <a:t>Le Comptable public dispose de voies de recours et peut même solliciter une décharge de responsabilité.</a:t>
            </a:r>
          </a:p>
          <a:p>
            <a:pPr algn="just"/>
            <a:r>
              <a:rPr lang="fr-FR" sz="2100" dirty="0">
                <a:latin typeface="Calisto MT" panose="02040603050505030304" pitchFamily="18" charset="0"/>
              </a:rPr>
              <a:t>Toute décharge de responsabilité du comptable peut être observée dans les cas de prescription, de réquisition, de force majeure, de décharge pour absence d’irrégularités, de réserve et de quitus.</a:t>
            </a:r>
          </a:p>
          <a:p>
            <a:pPr algn="just"/>
            <a:endParaRPr lang="fr-FR" sz="1050" dirty="0">
              <a:latin typeface="Calisto MT" panose="02040603050505030304" pitchFamily="18" charset="0"/>
            </a:endParaRPr>
          </a:p>
          <a:p>
            <a:pPr algn="just"/>
            <a:r>
              <a:rPr lang="fr-FR" sz="2100" dirty="0">
                <a:latin typeface="Calisto MT" panose="02040603050505030304" pitchFamily="18" charset="0"/>
              </a:rPr>
              <a:t>Les débats et les échanges ont permis à la Cour des comptes de se prononcer sur l’acquit libératoire des dépenses ainsi que le recouvrement effectués au moyen de la digitalisation.</a:t>
            </a:r>
          </a:p>
          <a:p>
            <a:pPr algn="just"/>
            <a:endParaRPr lang="fr-FR" sz="1100" dirty="0">
              <a:latin typeface="Calisto MT" panose="02040603050505030304" pitchFamily="18" charset="0"/>
            </a:endParaRPr>
          </a:p>
          <a:p>
            <a:pPr algn="just"/>
            <a:r>
              <a:rPr lang="fr-FR" sz="2100" dirty="0">
                <a:latin typeface="Calisto MT" panose="02040603050505030304" pitchFamily="18" charset="0"/>
              </a:rPr>
              <a:t>La Cour a déclaré qu’en l’absence de nouveaux textes régissant la matière, elle s’en tient à la règlementation en vigueur qui n’a pas encore intégré les nouveaux modes de recouvrement et de paiement.</a:t>
            </a:r>
          </a:p>
          <a:p>
            <a:pPr algn="just"/>
            <a:endParaRPr lang="fr-FR" sz="1200" dirty="0">
              <a:latin typeface="Calisto MT" panose="02040603050505030304" pitchFamily="18" charset="0"/>
            </a:endParaRPr>
          </a:p>
          <a:p>
            <a:pPr algn="just"/>
            <a:r>
              <a:rPr lang="fr-FR" sz="2100" dirty="0">
                <a:latin typeface="Calisto MT" panose="02040603050505030304" pitchFamily="18" charset="0"/>
              </a:rPr>
              <a:t>Il a été également précisé que le contrôle du comptable public se limite à la vérification de la mention du service fait sur les pièces justificatives.</a:t>
            </a:r>
          </a:p>
        </p:txBody>
      </p:sp>
      <p:sp>
        <p:nvSpPr>
          <p:cNvPr id="18438" name="Espace réservé du numéro de diapositive 2"/>
          <p:cNvSpPr txBox="1">
            <a:spLocks/>
          </p:cNvSpPr>
          <p:nvPr/>
        </p:nvSpPr>
        <p:spPr bwMode="auto">
          <a:xfrm>
            <a:off x="11441113" y="6330950"/>
            <a:ext cx="542925" cy="365125"/>
          </a:xfrm>
          <a:prstGeom prst="rect">
            <a:avLst/>
          </a:prstGeom>
          <a:solidFill>
            <a:srgbClr val="009E60"/>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lnSpc>
                <a:spcPct val="100000"/>
              </a:lnSpc>
              <a:spcBef>
                <a:spcPct val="0"/>
              </a:spcBef>
              <a:buFontTx/>
              <a:buNone/>
            </a:pPr>
            <a:r>
              <a:rPr lang="fr-FR" altLang="fr-FR" sz="1400" b="1" dirty="0">
                <a:solidFill>
                  <a:schemeClr val="bg1"/>
                </a:solidFill>
                <a:latin typeface="Calisto MT" panose="02040603050505030304" pitchFamily="18" charset="0"/>
              </a:rPr>
              <a:t>09</a:t>
            </a:r>
          </a:p>
        </p:txBody>
      </p:sp>
      <p:sp>
        <p:nvSpPr>
          <p:cNvPr id="28" name="Rectangle 7"/>
          <p:cNvSpPr>
            <a:spLocks noChangeArrowheads="1"/>
          </p:cNvSpPr>
          <p:nvPr/>
        </p:nvSpPr>
        <p:spPr bwMode="auto">
          <a:xfrm>
            <a:off x="996696" y="845043"/>
            <a:ext cx="10735056" cy="590931"/>
          </a:xfrm>
          <a:prstGeom prst="rect">
            <a:avLst/>
          </a:prstGeom>
          <a:solidFill>
            <a:srgbClr val="009644"/>
          </a:solidFill>
          <a:ln>
            <a:noFill/>
          </a:ln>
        </p:spPr>
        <p:txBody>
          <a:bodyPr wrap="square" anchor="ct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a:buNone/>
            </a:pPr>
            <a:r>
              <a:rPr lang="fr-FR" sz="1800" b="1" dirty="0">
                <a:solidFill>
                  <a:schemeClr val="bg1"/>
                </a:solidFill>
                <a:effectLst>
                  <a:outerShdw blurRad="38100" dist="38100" dir="2700000" algn="tl">
                    <a:srgbClr val="000000">
                      <a:alpha val="43137"/>
                    </a:srgbClr>
                  </a:outerShdw>
                </a:effectLst>
                <a:latin typeface="Calisto MT" panose="02040603050505030304" pitchFamily="18" charset="0"/>
              </a:rPr>
              <a:t>SESSION 1 : </a:t>
            </a:r>
            <a:r>
              <a:rPr lang="fr-FR" sz="1800" b="1" dirty="0">
                <a:solidFill>
                  <a:schemeClr val="bg1"/>
                </a:solidFill>
                <a:latin typeface="Calisto MT" panose="02040603050505030304" pitchFamily="18" charset="0"/>
              </a:rPr>
              <a:t>LES MODALITES DU CONTRÔLE DES COMPTES DES COMPTABLES PUBLICS PAR LA COUR DES COMPTES</a:t>
            </a:r>
            <a:endParaRPr lang="fr-FR" sz="1800" dirty="0">
              <a:solidFill>
                <a:schemeClr val="bg1"/>
              </a:solidFill>
              <a:latin typeface="Calisto MT" panose="02040603050505030304" pitchFamily="18" charset="0"/>
            </a:endParaRPr>
          </a:p>
        </p:txBody>
      </p:sp>
      <p:grpSp>
        <p:nvGrpSpPr>
          <p:cNvPr id="13" name="Groupe 12"/>
          <p:cNvGrpSpPr/>
          <p:nvPr/>
        </p:nvGrpSpPr>
        <p:grpSpPr>
          <a:xfrm>
            <a:off x="266539" y="46751"/>
            <a:ext cx="11700591" cy="787978"/>
            <a:chOff x="266539" y="118471"/>
            <a:chExt cx="11700591" cy="787978"/>
          </a:xfrm>
        </p:grpSpPr>
        <p:grpSp>
          <p:nvGrpSpPr>
            <p:cNvPr id="14" name="Groupe 13"/>
            <p:cNvGrpSpPr>
              <a:grpSpLocks/>
            </p:cNvGrpSpPr>
            <p:nvPr/>
          </p:nvGrpSpPr>
          <p:grpSpPr bwMode="auto">
            <a:xfrm>
              <a:off x="266539" y="140269"/>
              <a:ext cx="11051589" cy="766180"/>
              <a:chOff x="266939" y="140424"/>
              <a:chExt cx="11051056" cy="766031"/>
            </a:xfrm>
          </p:grpSpPr>
          <p:sp>
            <p:nvSpPr>
              <p:cNvPr id="16" name="Rectangle 15"/>
              <p:cNvSpPr/>
              <p:nvPr/>
            </p:nvSpPr>
            <p:spPr>
              <a:xfrm>
                <a:off x="1353831" y="479985"/>
                <a:ext cx="9937270" cy="68249"/>
              </a:xfrm>
              <a:prstGeom prst="rect">
                <a:avLst/>
              </a:prstGeom>
              <a:solidFill>
                <a:srgbClr val="FF660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fr-FR" dirty="0"/>
              </a:p>
            </p:txBody>
          </p:sp>
          <p:sp>
            <p:nvSpPr>
              <p:cNvPr id="17" name="ZoneTexte 16"/>
              <p:cNvSpPr txBox="1">
                <a:spLocks noChangeArrowheads="1"/>
              </p:cNvSpPr>
              <p:nvPr/>
            </p:nvSpPr>
            <p:spPr bwMode="auto">
              <a:xfrm>
                <a:off x="1380891" y="140424"/>
                <a:ext cx="9937104"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lnSpc>
                    <a:spcPct val="100000"/>
                  </a:lnSpc>
                  <a:spcBef>
                    <a:spcPct val="0"/>
                  </a:spcBef>
                  <a:buFontTx/>
                  <a:buNone/>
                </a:pPr>
                <a:r>
                  <a:rPr lang="fr-FR" altLang="fr-FR" sz="2000" b="1" dirty="0">
                    <a:solidFill>
                      <a:srgbClr val="FF6600"/>
                    </a:solidFill>
                    <a:latin typeface="Calisto MT" panose="02040603050505030304" pitchFamily="18" charset="0"/>
                  </a:rPr>
                  <a:t>DIRECTION GÉNÉRALE DU TRÉSOR ET DE LA COMPTABILITÉ PUBLIQUE</a:t>
                </a:r>
              </a:p>
            </p:txBody>
          </p:sp>
          <p:pic>
            <p:nvPicPr>
              <p:cNvPr id="18"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66939" y="186694"/>
                <a:ext cx="800222" cy="7197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pic>
          <p:nvPicPr>
            <p:cNvPr id="15" name="Image 1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358009" y="118471"/>
              <a:ext cx="609121" cy="633882"/>
            </a:xfrm>
            <a:prstGeom prst="rect">
              <a:avLst/>
            </a:prstGeom>
          </p:spPr>
        </p:pic>
      </p:grpSp>
    </p:spTree>
    <p:extLst>
      <p:ext uri="{BB962C8B-B14F-4D97-AF65-F5344CB8AC3E}">
        <p14:creationId xmlns:p14="http://schemas.microsoft.com/office/powerpoint/2010/main" val="2661332376"/>
      </p:ext>
    </p:extLst>
  </p:cSld>
  <p:clrMapOvr>
    <a:masterClrMapping/>
  </p:clrMapOvr>
  <p:transition/>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630</TotalTime>
  <Words>1622</Words>
  <Application>Microsoft Office PowerPoint</Application>
  <PresentationFormat>Grand écran</PresentationFormat>
  <Paragraphs>159</Paragraphs>
  <Slides>22</Slides>
  <Notes>0</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22</vt:i4>
      </vt:variant>
    </vt:vector>
  </HeadingPairs>
  <TitlesOfParts>
    <vt:vector size="28" baseType="lpstr">
      <vt:lpstr>Arial</vt:lpstr>
      <vt:lpstr>Calibri</vt:lpstr>
      <vt:lpstr>Calibri Light</vt:lpstr>
      <vt:lpstr>Calisto MT</vt:lpstr>
      <vt:lpstr>Wingdings</vt:lpstr>
      <vt:lpstr>Thème Office</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KOUADIO KOFFI JEAN CHARLES</dc:creator>
  <cp:lastModifiedBy>ADAM TRAORE</cp:lastModifiedBy>
  <cp:revision>55</cp:revision>
  <dcterms:modified xsi:type="dcterms:W3CDTF">2022-01-25T18:04:53Z</dcterms:modified>
</cp:coreProperties>
</file>